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318" r:id="rId3"/>
    <p:sldId id="316" r:id="rId4"/>
    <p:sldId id="317" r:id="rId5"/>
    <p:sldId id="336" r:id="rId6"/>
    <p:sldId id="337" r:id="rId7"/>
    <p:sldId id="366" r:id="rId8"/>
    <p:sldId id="335" r:id="rId9"/>
    <p:sldId id="326" r:id="rId10"/>
    <p:sldId id="325" r:id="rId11"/>
    <p:sldId id="407" r:id="rId12"/>
    <p:sldId id="330" r:id="rId13"/>
    <p:sldId id="333" r:id="rId14"/>
    <p:sldId id="331" r:id="rId15"/>
    <p:sldId id="367" r:id="rId16"/>
    <p:sldId id="405" r:id="rId17"/>
    <p:sldId id="368" r:id="rId18"/>
    <p:sldId id="389" r:id="rId19"/>
    <p:sldId id="359" r:id="rId20"/>
    <p:sldId id="360" r:id="rId21"/>
    <p:sldId id="376" r:id="rId22"/>
    <p:sldId id="402" r:id="rId23"/>
    <p:sldId id="361" r:id="rId24"/>
    <p:sldId id="373" r:id="rId25"/>
    <p:sldId id="398" r:id="rId26"/>
    <p:sldId id="370" r:id="rId27"/>
    <p:sldId id="371" r:id="rId28"/>
    <p:sldId id="348" r:id="rId29"/>
    <p:sldId id="377" r:id="rId30"/>
    <p:sldId id="399" r:id="rId31"/>
    <p:sldId id="334" r:id="rId32"/>
    <p:sldId id="328" r:id="rId33"/>
    <p:sldId id="400" r:id="rId34"/>
    <p:sldId id="342" r:id="rId35"/>
    <p:sldId id="356" r:id="rId36"/>
    <p:sldId id="404" r:id="rId37"/>
    <p:sldId id="406" r:id="rId38"/>
    <p:sldId id="395" r:id="rId39"/>
    <p:sldId id="388" r:id="rId40"/>
    <p:sldId id="394" r:id="rId41"/>
    <p:sldId id="396" r:id="rId42"/>
    <p:sldId id="401" r:id="rId43"/>
    <p:sldId id="346" r:id="rId44"/>
    <p:sldId id="364" r:id="rId45"/>
    <p:sldId id="374" r:id="rId46"/>
    <p:sldId id="351" r:id="rId47"/>
    <p:sldId id="349" r:id="rId48"/>
    <p:sldId id="365" r:id="rId49"/>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p:restoredTop sz="94740"/>
  </p:normalViewPr>
  <p:slideViewPr>
    <p:cSldViewPr>
      <p:cViewPr varScale="1">
        <p:scale>
          <a:sx n="254" d="100"/>
          <a:sy n="254" d="100"/>
        </p:scale>
        <p:origin x="1576"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5/22/19</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3/8/18      HPC Job Submission</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rmacc_2019_container_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ngularity-hub.org/"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4" Type="http://schemas.openxmlformats.org/officeDocument/2006/relationships/hyperlink" Target="https://singularity.lbl.gov/docs-exec" TargetMode="External"/><Relationship Id="rId9" Type="http://schemas.openxmlformats.org/officeDocument/2006/relationships/image" Target="../media/image1.tiff"/></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userNNNN@tutorial-login.rc.colorado.ed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rmacc_2019_container_tutoria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ub.docker.com/r/nvidia/cuda/"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sylabs.io/guides/3.2/user-guide/definition_files.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mailto:userNNNN@tutorial-login.rc.colorado.edu"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ithub.com/ResearchComputing/container-best-practices-rmacc19" TargetMode="External"/><Relationship Id="rId1" Type="http://schemas.openxmlformats.org/officeDocument/2006/relationships/slideLayout" Target="../slideLayouts/slideLayout2.xml"/><Relationship Id="rId4" Type="http://schemas.openxmlformats.org/officeDocument/2006/relationships/hyperlink" Target="https://www.sylabs.io/doc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curc.readthedocs.io/en/latest/compute/data-transfer.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hyperlink" Target="https://curc.readthedocs.io/en/latest/software/ContainerizationonSummit.html" TargetMode="External"/><Relationship Id="rId7" Type="http://schemas.openxmlformats.org/officeDocument/2006/relationships/hyperlink" Target="https://cloud.sylabs.io/library" TargetMode="External"/><Relationship Id="rId2" Type="http://schemas.openxmlformats.org/officeDocument/2006/relationships/hyperlink" Target="https://github.com/researchcomputing/rmacc_2019_container_tutorial" TargetMode="External"/><Relationship Id="rId1" Type="http://schemas.openxmlformats.org/officeDocument/2006/relationships/slideLayout" Target="../slideLayouts/slideLayout2.xml"/><Relationship Id="rId6" Type="http://schemas.openxmlformats.org/officeDocument/2006/relationships/hyperlink" Target="https://www.singularity-hub.org/" TargetMode="External"/><Relationship Id="rId5" Type="http://schemas.openxmlformats.org/officeDocument/2006/relationships/hyperlink" Target="https://www.sylabs.io/docs/" TargetMode="External"/><Relationship Id="rId4" Type="http://schemas.openxmlformats.org/officeDocument/2006/relationships/hyperlink" Target="https://www.chpc.utah.edu/documentation/software/containers.php" TargetMode="External"/><Relationship Id="rId9" Type="http://schemas.openxmlformats.org/officeDocument/2006/relationships/hyperlink" Target="http://tinyurl.com/curc-survey1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760657"/>
          </a:xfrm>
          <a:prstGeom prst="rect">
            <a:avLst/>
          </a:prstGeom>
        </p:spPr>
        <p:txBody>
          <a:bodyPr vert="horz" wrap="square" lIns="0" tIns="10160" rIns="0" bIns="0" rtlCol="0">
            <a:spAutoFit/>
          </a:bodyPr>
          <a:lstStyle/>
          <a:p>
            <a:pPr marL="12700" marR="5080">
              <a:lnSpc>
                <a:spcPct val="101600"/>
              </a:lnSpc>
              <a:spcBef>
                <a:spcPts val="80"/>
              </a:spcBef>
            </a:pPr>
            <a:r>
              <a:rPr lang="en-US" spc="-114" dirty="0"/>
              <a:t>Using Containers on </a:t>
            </a:r>
          </a:p>
          <a:p>
            <a:pPr marL="12700" marR="5080">
              <a:lnSpc>
                <a:spcPct val="101600"/>
              </a:lnSpc>
              <a:spcBef>
                <a:spcPts val="80"/>
              </a:spcBef>
            </a:pPr>
            <a:r>
              <a:rPr lang="en-US" spc="-114" dirty="0"/>
              <a:t>RMACC Summit</a:t>
            </a:r>
            <a:endParaRPr spc="-125" dirty="0"/>
          </a:p>
        </p:txBody>
      </p:sp>
      <p:sp>
        <p:nvSpPr>
          <p:cNvPr id="3" name="object 3"/>
          <p:cNvSpPr txBox="1"/>
          <p:nvPr/>
        </p:nvSpPr>
        <p:spPr>
          <a:xfrm>
            <a:off x="211295" y="1045992"/>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dirty="0"/>
          </a:p>
        </p:txBody>
      </p:sp>
      <p:sp>
        <p:nvSpPr>
          <p:cNvPr id="22" name="object 3">
            <a:extLst>
              <a:ext uri="{FF2B5EF4-FFF2-40B4-BE49-F238E27FC236}">
                <a16:creationId xmlns:a16="http://schemas.microsoft.com/office/drawing/2014/main" id="{01AF79EE-4DC8-0D42-9A1A-AD2B328B558E}"/>
              </a:ext>
            </a:extLst>
          </p:cNvPr>
          <p:cNvSpPr txBox="1"/>
          <p:nvPr/>
        </p:nvSpPr>
        <p:spPr>
          <a:xfrm>
            <a:off x="244192" y="2584006"/>
            <a:ext cx="3965857" cy="304571"/>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Slides and exercises available for download at</a:t>
            </a:r>
          </a:p>
          <a:p>
            <a:pPr marL="6403" marR="43863"/>
            <a:r>
              <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hlinkClick r:id="rId2"/>
              </a:rPr>
              <a:t>https://github.com/researchcomputing/rmacc_2019_container_tutorial</a:t>
            </a:r>
            <a:endParaRPr lang="en-US" sz="900" i="1" spc="-3" dirty="0">
              <a:solidFill>
                <a:srgbClr val="2F2B20"/>
              </a:solidFill>
              <a:latin typeface="Tahoma" panose="020B0604030504040204" pitchFamily="34" charset="0"/>
              <a:ea typeface="Tahoma" panose="020B0604030504040204" pitchFamily="34" charset="0"/>
              <a:cs typeface="Tahoma" panose="020B0604030504040204" pitchFamily="34" charset="0"/>
            </a:endParaRPr>
          </a:p>
        </p:txBody>
      </p:sp>
      <p:sp>
        <p:nvSpPr>
          <p:cNvPr id="6" name="Date Placeholder 5">
            <a:extLst>
              <a:ext uri="{FF2B5EF4-FFF2-40B4-BE49-F238E27FC236}">
                <a16:creationId xmlns:a16="http://schemas.microsoft.com/office/drawing/2014/main" id="{65AFDC2B-68E9-3245-85A9-214219C7B7C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sp>
        <p:nvSpPr>
          <p:cNvPr id="13" name="object 3">
            <a:extLst>
              <a:ext uri="{FF2B5EF4-FFF2-40B4-BE49-F238E27FC236}">
                <a16:creationId xmlns:a16="http://schemas.microsoft.com/office/drawing/2014/main" id="{F8365310-6120-D340-921C-766BE924E1FE}"/>
              </a:ext>
            </a:extLst>
          </p:cNvPr>
          <p:cNvSpPr txBox="1"/>
          <p:nvPr/>
        </p:nvSpPr>
        <p:spPr>
          <a:xfrm>
            <a:off x="225143" y="1908983"/>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Martin </a:t>
            </a:r>
            <a:r>
              <a:rPr lang="en-US" sz="1000" spc="-10" dirty="0" err="1">
                <a:solidFill>
                  <a:srgbClr val="A9A37D"/>
                </a:solidFill>
                <a:latin typeface="Tahoma"/>
                <a:cs typeface="Tahoma"/>
              </a:rPr>
              <a:t>Cuma</a:t>
            </a:r>
            <a:endParaRPr lang="en-US" sz="1000" spc="-10" dirty="0">
              <a:solidFill>
                <a:srgbClr val="A9A37D"/>
              </a:solidFill>
              <a:latin typeface="Tahoma"/>
              <a:cs typeface="Tahoma"/>
            </a:endParaRPr>
          </a:p>
          <a:p>
            <a:pPr marL="12700" marR="29845">
              <a:lnSpc>
                <a:spcPct val="100000"/>
              </a:lnSpc>
              <a:spcBef>
                <a:spcPts val="95"/>
              </a:spcBef>
            </a:pPr>
            <a:r>
              <a:rPr lang="en-US" sz="900" i="1" spc="-10" dirty="0" err="1">
                <a:solidFill>
                  <a:schemeClr val="bg1">
                    <a:lumMod val="65000"/>
                  </a:schemeClr>
                </a:solidFill>
                <a:latin typeface="Tahoma"/>
                <a:cs typeface="Tahoma"/>
              </a:rPr>
              <a:t>Martin.Cuma@utah.edu</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A1395E9-07CD-D44F-8B74-B411ED74E7EE}"/>
              </a:ext>
            </a:extLst>
          </p:cNvPr>
          <p:cNvSpPr txBox="1"/>
          <p:nvPr/>
        </p:nvSpPr>
        <p:spPr>
          <a:xfrm>
            <a:off x="221686" y="1478419"/>
            <a:ext cx="1334770"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Brett </a:t>
            </a:r>
            <a:r>
              <a:rPr lang="en-US" sz="1000" spc="-10" dirty="0" err="1">
                <a:solidFill>
                  <a:srgbClr val="A9A37D"/>
                </a:solidFill>
                <a:latin typeface="Tahoma"/>
                <a:cs typeface="Tahoma"/>
              </a:rPr>
              <a:t>Milash</a:t>
            </a:r>
            <a:endParaRPr lang="en-US" sz="1000" spc="-10" dirty="0">
              <a:solidFill>
                <a:srgbClr val="A9A37D"/>
              </a:solidFill>
              <a:latin typeface="Tahoma"/>
              <a:cs typeface="Tahoma"/>
            </a:endParaRPr>
          </a:p>
          <a:p>
            <a:pPr marL="12700" marR="29845">
              <a:lnSpc>
                <a:spcPct val="100000"/>
              </a:lnSpc>
              <a:spcBef>
                <a:spcPts val="95"/>
              </a:spcBef>
            </a:pPr>
            <a:r>
              <a:rPr lang="en-US" sz="900" i="1" spc="-10" dirty="0" err="1">
                <a:solidFill>
                  <a:schemeClr val="bg1">
                    <a:lumMod val="65000"/>
                  </a:schemeClr>
                </a:solidFill>
                <a:latin typeface="Tahoma"/>
                <a:cs typeface="Tahoma"/>
              </a:rPr>
              <a:t>Brett.Milash@utah.edu</a:t>
            </a:r>
            <a:endParaRPr lang="en-US" sz="900" i="1" spc="-10" dirty="0">
              <a:solidFill>
                <a:schemeClr val="bg1">
                  <a:lumMod val="65000"/>
                </a:schemeClr>
              </a:solidFill>
              <a:latin typeface="Tahoma"/>
              <a:cs typeface="Tahoma"/>
            </a:endParaRPr>
          </a:p>
        </p:txBody>
      </p:sp>
      <p:pic>
        <p:nvPicPr>
          <p:cNvPr id="4" name="Picture 3">
            <a:extLst>
              <a:ext uri="{FF2B5EF4-FFF2-40B4-BE49-F238E27FC236}">
                <a16:creationId xmlns:a16="http://schemas.microsoft.com/office/drawing/2014/main" id="{A6D093BE-EA8A-DB44-B6D1-1AA541995FC6}"/>
              </a:ext>
            </a:extLst>
          </p:cNvPr>
          <p:cNvPicPr>
            <a:picLocks noChangeAspect="1"/>
          </p:cNvPicPr>
          <p:nvPr/>
        </p:nvPicPr>
        <p:blipFill rotWithShape="1">
          <a:blip r:embed="rId3"/>
          <a:srcRect b="16901"/>
          <a:stretch/>
        </p:blipFill>
        <p:spPr>
          <a:xfrm>
            <a:off x="3793539" y="3200081"/>
            <a:ext cx="762000" cy="225380"/>
          </a:xfrm>
          <a:prstGeom prst="rect">
            <a:avLst/>
          </a:prstGeom>
        </p:spPr>
      </p:pic>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3377282" y="2004464"/>
            <a:ext cx="1061368" cy="215444"/>
          </a:xfrm>
          <a:prstGeom prst="rect">
            <a:avLst/>
          </a:prstGeom>
          <a:noFill/>
        </p:spPr>
        <p:txBody>
          <a:bodyPr wrap="square" rtlCol="0">
            <a:spAutoFit/>
          </a:bodyPr>
          <a:lstStyle/>
          <a:p>
            <a:r>
              <a:rPr lang="en-US" sz="800" dirty="0">
                <a:solidFill>
                  <a:srgbClr val="FF0000"/>
                </a:solidFill>
              </a:rPr>
              <a:t>First half of tutorial </a:t>
            </a:r>
          </a:p>
        </p:txBody>
      </p:sp>
      <p:sp>
        <p:nvSpPr>
          <p:cNvPr id="10" name="TextBox 9">
            <a:extLst>
              <a:ext uri="{FF2B5EF4-FFF2-40B4-BE49-F238E27FC236}">
                <a16:creationId xmlns:a16="http://schemas.microsoft.com/office/drawing/2014/main" id="{01622600-32BB-9544-ADD6-50834BF68161}"/>
              </a:ext>
            </a:extLst>
          </p:cNvPr>
          <p:cNvSpPr txBox="1"/>
          <p:nvPr/>
        </p:nvSpPr>
        <p:spPr>
          <a:xfrm>
            <a:off x="1806515" y="2268419"/>
            <a:ext cx="1235418" cy="215444"/>
          </a:xfrm>
          <a:prstGeom prst="rect">
            <a:avLst/>
          </a:prstGeom>
          <a:noFill/>
        </p:spPr>
        <p:txBody>
          <a:bodyPr wrap="square" rtlCol="0">
            <a:spAutoFit/>
          </a:bodyPr>
          <a:lstStyle/>
          <a:p>
            <a:r>
              <a:rPr lang="en-US" sz="800" dirty="0">
                <a:solidFill>
                  <a:srgbClr val="FF0000"/>
                </a:solidFill>
              </a:rPr>
              <a:t>Second half of tutorial </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existing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3" name="TextBox 32">
            <a:extLst>
              <a:ext uri="{FF2B5EF4-FFF2-40B4-BE49-F238E27FC236}">
                <a16:creationId xmlns:a16="http://schemas.microsoft.com/office/drawing/2014/main" id="{FE1DA7D9-BC1C-ED41-908C-1340F6FD807C}"/>
              </a:ext>
            </a:extLst>
          </p:cNvPr>
          <p:cNvSpPr txBox="1"/>
          <p:nvPr/>
        </p:nvSpPr>
        <p:spPr>
          <a:xfrm>
            <a:off x="129495" y="1916893"/>
            <a:ext cx="1578455" cy="461665"/>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Interactively Develop Container</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4568" y="2659231"/>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sp>
        <p:nvSpPr>
          <p:cNvPr id="35" name="TextBox 34">
            <a:extLst>
              <a:ext uri="{FF2B5EF4-FFF2-40B4-BE49-F238E27FC236}">
                <a16:creationId xmlns:a16="http://schemas.microsoft.com/office/drawing/2014/main" id="{DD5FBB2F-E789-6240-9A5E-23E210EF0831}"/>
              </a:ext>
            </a:extLst>
          </p:cNvPr>
          <p:cNvSpPr txBox="1"/>
          <p:nvPr/>
        </p:nvSpPr>
        <p:spPr>
          <a:xfrm>
            <a:off x="2078478" y="2659231"/>
            <a:ext cx="1578454" cy="276999"/>
          </a:xfrm>
          <a:prstGeom prst="rect">
            <a:avLst/>
          </a:prstGeom>
          <a:solidFill>
            <a:srgbClr val="92D050"/>
          </a:solidFill>
          <a:ln>
            <a:solidFill>
              <a:schemeClr val="tx1"/>
            </a:solidFill>
          </a:ln>
        </p:spPr>
        <p:txBody>
          <a:bodyPr wrap="square" rtlCol="0">
            <a:spAutoFit/>
          </a:bodyPr>
          <a:lstStyle/>
          <a:p>
            <a:r>
              <a:rPr lang="en-US" sz="1200" dirty="0"/>
              <a:t>Run new container</a:t>
            </a:r>
          </a:p>
        </p:txBody>
      </p:sp>
      <p:cxnSp>
        <p:nvCxnSpPr>
          <p:cNvPr id="36" name="Straight Arrow Connector 35">
            <a:extLst>
              <a:ext uri="{FF2B5EF4-FFF2-40B4-BE49-F238E27FC236}">
                <a16:creationId xmlns:a16="http://schemas.microsoft.com/office/drawing/2014/main" id="{394DBAE5-A6C0-7640-BF54-9180630A551B}"/>
              </a:ext>
            </a:extLst>
          </p:cNvPr>
          <p:cNvCxnSpPr>
            <a:cxnSpLocks/>
          </p:cNvCxnSpPr>
          <p:nvPr/>
        </p:nvCxnSpPr>
        <p:spPr>
          <a:xfrm>
            <a:off x="971348" y="237604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a:off x="1723023" y="2797730"/>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p:cNvCxnSpPr>
          <p:nvPr/>
        </p:nvCxnSpPr>
        <p:spPr>
          <a:xfrm flipH="1" flipV="1">
            <a:off x="3316787" y="1618773"/>
            <a:ext cx="416343" cy="453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B0DB85-2211-EB43-9595-6C215CE9290F}"/>
              </a:ext>
            </a:extLst>
          </p:cNvPr>
          <p:cNvCxnSpPr>
            <a:cxnSpLocks/>
          </p:cNvCxnSpPr>
          <p:nvPr/>
        </p:nvCxnSpPr>
        <p:spPr>
          <a:xfrm flipH="1">
            <a:off x="1764769" y="2447143"/>
            <a:ext cx="385509" cy="248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723024" y="2147725"/>
            <a:ext cx="478909" cy="181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0BC484-3A0D-5048-AEFA-FE44C6EB6671}"/>
              </a:ext>
            </a:extLst>
          </p:cNvPr>
          <p:cNvCxnSpPr>
            <a:cxnSpLocks/>
          </p:cNvCxnSpPr>
          <p:nvPr/>
        </p:nvCxnSpPr>
        <p:spPr>
          <a:xfrm flipH="1">
            <a:off x="3469187" y="2219908"/>
            <a:ext cx="272128" cy="439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5941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spTree>
    <p:extLst>
      <p:ext uri="{BB962C8B-B14F-4D97-AF65-F5344CB8AC3E}">
        <p14:creationId xmlns:p14="http://schemas.microsoft.com/office/powerpoint/2010/main" val="285771232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spTree>
    <p:extLst>
      <p:ext uri="{BB962C8B-B14F-4D97-AF65-F5344CB8AC3E}">
        <p14:creationId xmlns:p14="http://schemas.microsoft.com/office/powerpoint/2010/main" val="3044927236"/>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479170529"/>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Hands-on Examples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Running containers with </a:t>
            </a:r>
            <a:r>
              <a:rPr lang="en-US" sz="1000" u="sng" dirty="0"/>
              <a:t>Singularity</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364491652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92842"/>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If you are using a temporary account: </a:t>
            </a:r>
            <a:r>
              <a:rPr sz="1100" spc="-13" dirty="0">
                <a:latin typeface="Arial"/>
                <a:cs typeface="Arial"/>
              </a:rPr>
              <a:t>In </a:t>
            </a:r>
            <a:r>
              <a:rPr sz="1100" spc="-25" dirty="0">
                <a:latin typeface="Arial"/>
                <a:cs typeface="Arial"/>
              </a:rPr>
              <a:t>a </a:t>
            </a:r>
            <a:r>
              <a:rPr sz="1100" dirty="0">
                <a:latin typeface="Arial"/>
                <a:cs typeface="Arial"/>
              </a:rPr>
              <a:t>terminal </a:t>
            </a:r>
            <a:r>
              <a:rPr sz="1100" spc="5" dirty="0">
                <a:latin typeface="Arial"/>
                <a:cs typeface="Arial"/>
              </a:rPr>
              <a:t>or </a:t>
            </a:r>
            <a:r>
              <a:rPr sz="1100" spc="3" dirty="0">
                <a:latin typeface="Arial"/>
                <a:cs typeface="Arial"/>
              </a:rPr>
              <a:t>Git </a:t>
            </a:r>
            <a:r>
              <a:rPr sz="1100" spc="-3" dirty="0">
                <a:latin typeface="Arial"/>
                <a:cs typeface="Arial"/>
              </a:rPr>
              <a:t>Bash </a:t>
            </a:r>
            <a:r>
              <a:rPr sz="1100" spc="8" dirty="0">
                <a:latin typeface="Arial"/>
                <a:cs typeface="Arial"/>
              </a:rPr>
              <a:t>window, </a:t>
            </a:r>
            <a:r>
              <a:rPr sz="1100" spc="13" dirty="0">
                <a:latin typeface="Arial"/>
                <a:cs typeface="Arial"/>
              </a:rPr>
              <a:t>type </a:t>
            </a:r>
            <a:r>
              <a:rPr sz="1100" spc="3" dirty="0">
                <a:latin typeface="Arial"/>
                <a:cs typeface="Arial"/>
              </a:rPr>
              <a:t>the</a:t>
            </a:r>
            <a:r>
              <a:rPr sz="1100" spc="-20" dirty="0">
                <a:latin typeface="Arial"/>
                <a:cs typeface="Arial"/>
              </a:rPr>
              <a:t> </a:t>
            </a:r>
            <a:r>
              <a:rPr sz="1100" spc="8" dirty="0">
                <a:latin typeface="Arial"/>
                <a:cs typeface="Arial"/>
              </a:rPr>
              <a:t>following:</a:t>
            </a:r>
            <a:endParaRPr sz="1100" dirty="0">
              <a:latin typeface="Arial"/>
              <a:cs typeface="Arial"/>
            </a:endParaRPr>
          </a:p>
          <a:p>
            <a:pPr marL="6403" marR="43863">
              <a:lnSpc>
                <a:spcPts val="3494"/>
              </a:lnSpc>
            </a:pPr>
            <a:r>
              <a:rPr sz="1100" spc="-3" dirty="0" err="1">
                <a:solidFill>
                  <a:srgbClr val="FF0000"/>
                </a:solidFill>
                <a:latin typeface="Courier New"/>
                <a:cs typeface="Courier New"/>
              </a:rPr>
              <a:t>ssh</a:t>
            </a:r>
            <a:r>
              <a:rPr sz="1100" spc="-3" dirty="0">
                <a:solidFill>
                  <a:srgbClr val="FF0000"/>
                </a:solidFill>
                <a:latin typeface="Courier New"/>
                <a:cs typeface="Courier New"/>
              </a:rPr>
              <a:t> </a:t>
            </a:r>
            <a:r>
              <a:rPr lang="en-US" sz="1100" spc="-3" dirty="0">
                <a:solidFill>
                  <a:srgbClr val="FF0000"/>
                </a:solidFill>
                <a:latin typeface="Courier New"/>
                <a:cs typeface="Courier New"/>
              </a:rPr>
              <a:t>–X </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userNNNN@</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tlogin</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1</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.rc.colorado.edu</a:t>
            </a:r>
            <a:endParaRPr lang="en-US" sz="1100" spc="-3" dirty="0">
              <a:solidFill>
                <a:srgbClr val="FF0000"/>
              </a:solidFill>
              <a:latin typeface="Courier New"/>
              <a:cs typeface="Courier New"/>
            </a:endParaRPr>
          </a:p>
          <a:p>
            <a:pPr marL="6403" marR="43863">
              <a:lnSpc>
                <a:spcPts val="3494"/>
              </a:lnSpc>
            </a:pPr>
            <a:r>
              <a:rPr sz="1100" spc="-3" dirty="0">
                <a:solidFill>
                  <a:srgbClr val="FF0000"/>
                </a:solidFill>
                <a:latin typeface="Courier New"/>
                <a:cs typeface="Courier New"/>
              </a:rPr>
              <a:t>Password:</a:t>
            </a:r>
            <a:endParaRPr lang="en-US" sz="1100" spc="-3" dirty="0">
              <a:solidFill>
                <a:srgbClr val="FF0000"/>
              </a:solidFill>
              <a:latin typeface="Courier New"/>
              <a:cs typeface="Courier New"/>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RC account (e.g., ‘</a:t>
            </a:r>
            <a:r>
              <a:rPr lang="en-US" sz="1100" spc="-13" dirty="0" err="1">
                <a:latin typeface="Courier New" panose="02070309020205020404" pitchFamily="49" charset="0"/>
                <a:cs typeface="Courier New" panose="02070309020205020404" pitchFamily="49" charset="0"/>
              </a:rPr>
              <a:t>monaghaa</a:t>
            </a:r>
            <a:r>
              <a:rPr lang="en-US" sz="1100" spc="-13" dirty="0">
                <a:latin typeface="Arial"/>
                <a:cs typeface="Arial"/>
              </a:rPr>
              <a:t>’ for me),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9" name="object 3">
            <a:extLst>
              <a:ext uri="{FF2B5EF4-FFF2-40B4-BE49-F238E27FC236}">
                <a16:creationId xmlns:a16="http://schemas.microsoft.com/office/drawing/2014/main" id="{CF571288-F070-884D-AC94-3CAE67004CAD}"/>
              </a:ext>
            </a:extLst>
          </p:cNvPr>
          <p:cNvSpPr txBox="1"/>
          <p:nvPr/>
        </p:nvSpPr>
        <p:spPr>
          <a:xfrm>
            <a:off x="65989" y="1874232"/>
            <a:ext cx="4298886" cy="314242"/>
          </a:xfrm>
          <a:prstGeom prst="rect">
            <a:avLst/>
          </a:prstGeom>
        </p:spPr>
        <p:txBody>
          <a:bodyPr vert="horz" wrap="square" lIns="0" tIns="6403" rIns="0" bIns="0" rtlCol="0">
            <a:spAutoFit/>
          </a:bodyPr>
          <a:lstStyle/>
          <a:p>
            <a:pPr marL="6403">
              <a:spcBef>
                <a:spcPts val="50"/>
              </a:spcBef>
              <a:buClr>
                <a:srgbClr val="A9A57C"/>
              </a:buClr>
              <a:tabLst>
                <a:tab pos="121663" algn="l"/>
              </a:tabLst>
            </a:pPr>
            <a:r>
              <a:rPr lang="en-US" sz="1000" i="1" spc="-10" dirty="0">
                <a:solidFill>
                  <a:srgbClr val="2F2B20"/>
                </a:solidFill>
                <a:latin typeface="Arial"/>
                <a:cs typeface="Arial"/>
              </a:rPr>
              <a:t>**Note that</a:t>
            </a:r>
            <a:r>
              <a:rPr sz="1000" i="1" spc="-10" dirty="0">
                <a:solidFill>
                  <a:srgbClr val="2F2B20"/>
                </a:solidFill>
                <a:latin typeface="Arial"/>
                <a:cs typeface="Arial"/>
              </a:rPr>
              <a:t> </a:t>
            </a:r>
            <a:r>
              <a:rPr lang="en-US" sz="1000" i="1" spc="-3" dirty="0" err="1">
                <a:solidFill>
                  <a:srgbClr val="2F2B20"/>
                </a:solidFill>
                <a:latin typeface="Courier New"/>
                <a:cs typeface="Courier New"/>
              </a:rPr>
              <a:t>user</a:t>
            </a:r>
            <a:r>
              <a:rPr lang="en-US" sz="1000" i="1" spc="-3" dirty="0" err="1">
                <a:solidFill>
                  <a:srgbClr val="FF0000"/>
                </a:solidFill>
                <a:latin typeface="Courier New"/>
                <a:cs typeface="Courier New"/>
              </a:rPr>
              <a:t>NNNN</a:t>
            </a:r>
            <a:r>
              <a:rPr lang="en-US" sz="1000" i="1" spc="-3" dirty="0">
                <a:solidFill>
                  <a:srgbClr val="FF0000"/>
                </a:solidFill>
                <a:latin typeface="Courier New"/>
                <a:cs typeface="Courier New"/>
              </a:rPr>
              <a:t> </a:t>
            </a:r>
            <a:r>
              <a:rPr lang="en-US" sz="1000" i="1" spc="-3" dirty="0">
                <a:latin typeface="Arial" panose="020B0604020202020204" pitchFamily="34" charset="0"/>
                <a:cs typeface="Arial" panose="020B0604020202020204" pitchFamily="34" charset="0"/>
              </a:rPr>
              <a:t>is a temporary account that I have assigned to you, along with a password. If you do not have one, let me know.</a:t>
            </a:r>
            <a:endParaRPr sz="1000" i="1"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58085D1-208C-C24E-A640-EFDF29AB6AB2}"/>
              </a:ext>
            </a:extLst>
          </p:cNvPr>
          <p:cNvCxnSpPr/>
          <p:nvPr/>
        </p:nvCxnSpPr>
        <p:spPr>
          <a:xfrm>
            <a:off x="57150" y="2339975"/>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292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240712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Navigate to </a:t>
            </a:r>
            <a:r>
              <a:rPr lang="en-US" sz="1100" spc="-13" dirty="0" err="1">
                <a:latin typeface="Arial"/>
                <a:cs typeface="Arial"/>
              </a:rPr>
              <a:t>scompile</a:t>
            </a:r>
            <a:endParaRPr lang="en-US" sz="1100" spc="-13" dirty="0">
              <a:latin typeface="Arial"/>
              <a:cs typeface="Arial"/>
            </a:endParaRPr>
          </a:p>
          <a:p>
            <a:pPr marL="6403">
              <a:buClr>
                <a:srgbClr val="A9A57C"/>
              </a:buClr>
              <a:tabLst>
                <a:tab pos="121663" algn="l"/>
              </a:tabLst>
            </a:pPr>
            <a:endParaRPr lang="en-US" sz="400" dirty="0">
              <a:latin typeface="Arial"/>
              <a:cs typeface="Arial"/>
            </a:endParaRPr>
          </a:p>
          <a:p>
            <a:pPr marL="6403" marR="43863"/>
            <a:r>
              <a:rPr lang="en-US" sz="1100" spc="-3" dirty="0" err="1">
                <a:solidFill>
                  <a:srgbClr val="FF0000"/>
                </a:solidFill>
                <a:latin typeface="Courier New"/>
                <a:cs typeface="Courier New"/>
              </a:rPr>
              <a:t>ssh</a:t>
            </a:r>
            <a:r>
              <a:rPr lang="en-US" sz="1100" spc="-3" dirty="0">
                <a:solidFill>
                  <a:srgbClr val="FF0000"/>
                </a:solidFill>
                <a:latin typeface="Courier New"/>
                <a:cs typeface="Courier New"/>
              </a:rPr>
              <a:t> </a:t>
            </a:r>
            <a:r>
              <a:rPr lang="en-US" sz="1100" spc="-3" dirty="0" err="1">
                <a:solidFill>
                  <a:srgbClr val="FF0000"/>
                </a:solidFill>
                <a:latin typeface="Courier New"/>
                <a:cs typeface="Courier New"/>
              </a:rPr>
              <a:t>scompile</a:t>
            </a:r>
            <a:endParaRPr lang="en-US" sz="1100" spc="-3" dirty="0">
              <a:solidFill>
                <a:srgbClr val="FF0000"/>
              </a:solidFill>
              <a:latin typeface="Courier New"/>
              <a:cs typeface="Courier New"/>
            </a:endParaRPr>
          </a:p>
          <a:p>
            <a:pPr marL="6403" marR="43863"/>
            <a:endParaRPr lang="en-US" sz="1100" spc="-3" dirty="0">
              <a:latin typeface="Arial" panose="020B0604020202020204" pitchFamily="34" charset="0"/>
              <a:cs typeface="Arial" panose="020B0604020202020204" pitchFamily="34" charset="0"/>
            </a:endParaRPr>
          </a:p>
          <a:p>
            <a:pPr marL="6403">
              <a:buClr>
                <a:srgbClr val="A9A57C"/>
              </a:buClr>
              <a:tabLst>
                <a:tab pos="121663" algn="l"/>
              </a:tabLst>
            </a:pPr>
            <a:r>
              <a:rPr lang="en-US" sz="1100" spc="-13" dirty="0">
                <a:latin typeface="Arial"/>
                <a:cs typeface="Arial"/>
              </a:rPr>
              <a:t>Now 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sinteractive</a:t>
            </a:r>
            <a:r>
              <a:rPr lang="en-US" sz="1000" spc="-3" dirty="0">
                <a:solidFill>
                  <a:srgbClr val="FF0000"/>
                </a:solidFill>
                <a:latin typeface="Courier New"/>
                <a:cs typeface="Courier New"/>
              </a:rPr>
              <a:t> –n 2 –t 90 –-reservation=container</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singularity/3.0.2</a:t>
            </a:r>
          </a:p>
          <a:p>
            <a:pPr marL="6403" marR="43863"/>
            <a:r>
              <a:rPr lang="en-US" sz="1000" spc="-3" dirty="0">
                <a:solidFill>
                  <a:srgbClr val="FF0000"/>
                </a:solidFill>
                <a:latin typeface="Courier New"/>
                <a:cs typeface="Courier New"/>
              </a:rPr>
              <a:t>export SINGULARITY_TMPDIR=/scratch/summit/$USER</a:t>
            </a:r>
          </a:p>
          <a:p>
            <a:pPr marL="6403" marR="43863"/>
            <a:r>
              <a:rPr lang="en-US" sz="1000" spc="-3" dirty="0">
                <a:solidFill>
                  <a:srgbClr val="FF0000"/>
                </a:solidFill>
                <a:latin typeface="Courier New"/>
                <a:cs typeface="Courier New"/>
              </a:rPr>
              <a:t>export SINGULARITY_CACHEDIR=/scratch/summit/$USER </a:t>
            </a:r>
          </a:p>
          <a:p>
            <a:pPr marL="6403" marR="43863"/>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177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Navigating</a:t>
            </a:r>
            <a:endParaRPr spc="-40" dirty="0"/>
          </a:p>
        </p:txBody>
      </p:sp>
      <p:sp>
        <p:nvSpPr>
          <p:cNvPr id="3" name="object 3"/>
          <p:cNvSpPr txBox="1"/>
          <p:nvPr/>
        </p:nvSpPr>
        <p:spPr>
          <a:xfrm>
            <a:off x="93698" y="570748"/>
            <a:ext cx="4516402" cy="2272214"/>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type the following commands:</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/scratch/summit/$USER</a:t>
            </a:r>
          </a:p>
          <a:p>
            <a:pPr marL="6403" marR="43863"/>
            <a:endParaRPr lang="en-US" sz="1000" spc="-3" dirty="0">
              <a:solidFill>
                <a:srgbClr val="FF0000"/>
              </a:solidFill>
              <a:latin typeface="Courier New"/>
              <a:cs typeface="Courier New"/>
            </a:endParaRPr>
          </a:p>
          <a:p>
            <a:pPr marL="6403" marR="43863"/>
            <a:r>
              <a:rPr lang="en-US" sz="700" spc="-3" dirty="0">
                <a:solidFill>
                  <a:srgbClr val="FF0000"/>
                </a:solidFill>
                <a:latin typeface="Courier New"/>
                <a:cs typeface="Courier New"/>
              </a:rPr>
              <a:t>git clone </a:t>
            </a:r>
            <a:r>
              <a:rPr lang="en-US" sz="7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https://github.com/researchcomputing/rmacc_2019_container_tutorial</a:t>
            </a:r>
            <a:endParaRPr lang="en-US" sz="700" spc="-3" dirty="0">
              <a:solidFill>
                <a:srgbClr val="FF0000"/>
              </a:solidFill>
              <a:latin typeface="Courier New"/>
              <a:cs typeface="Courier New"/>
            </a:endParaRP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cd rmacc_2019_container_tutorial</a:t>
            </a:r>
          </a:p>
          <a:p>
            <a:pPr marL="6403" marR="43863"/>
            <a:endParaRPr lang="en-US" sz="1000" spc="-3" dirty="0">
              <a:solidFill>
                <a:srgbClr val="FF0000"/>
              </a:solidFill>
              <a:latin typeface="Courier New"/>
              <a:cs typeface="Courier New"/>
            </a:endParaRPr>
          </a:p>
          <a:p>
            <a:pPr marL="6403" marR="43863"/>
            <a:r>
              <a:rPr lang="en-US" sz="1000" spc="-3" dirty="0">
                <a:solidFill>
                  <a:srgbClr val="FF0000"/>
                </a:solidFill>
                <a:latin typeface="Courier New"/>
                <a:cs typeface="Courier New"/>
              </a:rPr>
              <a:t>ls</a:t>
            </a:r>
          </a:p>
          <a:p>
            <a:pPr marL="6403" marR="43863"/>
            <a:endParaRPr lang="en-US" sz="1000" spc="-3" dirty="0">
              <a:solidFill>
                <a:srgbClr val="FF0000"/>
              </a:solidFill>
              <a:latin typeface="Courier New"/>
              <a:cs typeface="Courier New"/>
            </a:endParaRPr>
          </a:p>
          <a:p>
            <a:pPr marL="6403" marR="43863"/>
            <a:r>
              <a:rPr lang="en-US" sz="1000" spc="-13" dirty="0">
                <a:latin typeface="Arial"/>
                <a:cs typeface="Arial"/>
              </a:rPr>
              <a:t>You should see some directories.  We will use these for the hands-on examples.</a:t>
            </a:r>
            <a:endParaRPr lang="en-US" sz="1000" spc="-3" dirty="0">
              <a:solidFill>
                <a:srgbClr val="2F2B20"/>
              </a:solidFill>
              <a:latin typeface="Courier New"/>
              <a:cs typeface="Courier New"/>
            </a:endParaRPr>
          </a:p>
          <a:p>
            <a:pPr marL="6403" marR="43863"/>
            <a:endParaRPr lang="en-US" sz="11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sp>
        <p:nvSpPr>
          <p:cNvPr id="5" name="Date Placeholder 5">
            <a:extLst>
              <a:ext uri="{FF2B5EF4-FFF2-40B4-BE49-F238E27FC236}">
                <a16:creationId xmlns:a16="http://schemas.microsoft.com/office/drawing/2014/main" id="{8FE53A2A-FCEF-2747-9250-5506A05C7CA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337CE32-344F-2C41-B7C3-63B028270474}"/>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C5279995-893B-CA49-9750-0A8903E0A12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751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Go to the example directory</a:t>
            </a:r>
            <a:endParaRPr spc="-40" dirty="0"/>
          </a:p>
        </p:txBody>
      </p:sp>
      <p:sp>
        <p:nvSpPr>
          <p:cNvPr id="3" name="object 3"/>
          <p:cNvSpPr txBox="1"/>
          <p:nvPr/>
        </p:nvSpPr>
        <p:spPr>
          <a:xfrm>
            <a:off x="73611" y="523475"/>
            <a:ext cx="4536489" cy="1791570"/>
          </a:xfrm>
          <a:prstGeom prst="rect">
            <a:avLst/>
          </a:prstGeom>
        </p:spPr>
        <p:txBody>
          <a:bodyPr vert="horz" wrap="square" lIns="0" tIns="6403" rIns="0" bIns="0" rtlCol="0">
            <a:spAutoFit/>
          </a:bodyPr>
          <a:lstStyle/>
          <a:p>
            <a:pPr marL="6403" marR="43863"/>
            <a:endParaRPr lang="en-US" sz="800" spc="-3" dirty="0">
              <a:latin typeface="Courier New"/>
              <a:cs typeface="Courier New"/>
            </a:endParaRPr>
          </a:p>
          <a:p>
            <a:pPr marL="6403" marR="43863"/>
            <a:r>
              <a:rPr lang="en-US" sz="1100" spc="-13" dirty="0">
                <a:latin typeface="Arial"/>
                <a:cs typeface="Arial"/>
              </a:rPr>
              <a:t> Now go to the Singularity example directory</a:t>
            </a:r>
          </a:p>
          <a:p>
            <a:pPr marL="6403" marR="43863"/>
            <a:endParaRPr lang="en-US" sz="800" spc="-3" dirty="0">
              <a:latin typeface="Courier New"/>
              <a:cs typeface="Courier New"/>
            </a:endParaRPr>
          </a:p>
          <a:p>
            <a:pPr marL="6403" marR="43863"/>
            <a:r>
              <a:rPr lang="en-US" sz="1000" spc="-3" dirty="0">
                <a:solidFill>
                  <a:srgbClr val="FF0000"/>
                </a:solidFill>
                <a:latin typeface="Courier New"/>
                <a:cs typeface="Courier New"/>
              </a:rPr>
              <a:t>cd </a:t>
            </a:r>
            <a:r>
              <a:rPr lang="en-US" sz="1000" spc="-3" dirty="0" err="1">
                <a:solidFill>
                  <a:srgbClr val="FF0000"/>
                </a:solidFill>
                <a:latin typeface="Courier New"/>
                <a:cs typeface="Courier New"/>
              </a:rPr>
              <a:t>run_singularity_basic</a:t>
            </a:r>
            <a:endParaRPr lang="en-US" sz="1000" spc="-3" dirty="0">
              <a:solidFill>
                <a:srgbClr val="FF0000"/>
              </a:solidFill>
              <a:latin typeface="Courier New"/>
              <a:cs typeface="Courier New"/>
            </a:endParaRPr>
          </a:p>
          <a:p>
            <a:pPr marL="6403" marR="43863"/>
            <a:endParaRPr lang="en-US" sz="800" spc="-3" dirty="0">
              <a:latin typeface="Courier New"/>
              <a:cs typeface="Courier New"/>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solidFill>
                  <a:srgbClr val="FF0000"/>
                </a:solidFill>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13" dirty="0">
                <a:solidFill>
                  <a:srgbClr val="FF0000"/>
                </a:solidFill>
                <a:latin typeface="Courier New" panose="02070309020205020404" pitchFamily="49" charset="0"/>
                <a:cs typeface="Courier New" panose="02070309020205020404" pitchFamily="49" charset="0"/>
              </a:rPr>
              <a:t>cat </a:t>
            </a:r>
            <a:r>
              <a:rPr lang="en-US" sz="1100" spc="-13" dirty="0" err="1">
                <a:solidFill>
                  <a:srgbClr val="FF0000"/>
                </a:solidFill>
                <a:latin typeface="Courier New" panose="02070309020205020404" pitchFamily="49" charset="0"/>
                <a:cs typeface="Courier New" panose="02070309020205020404" pitchFamily="49" charset="0"/>
              </a:rPr>
              <a:t>tutorial_steps.txt</a:t>
            </a:r>
            <a:endParaRPr lang="en-US" sz="1100" spc="-13" dirty="0">
              <a:solidFill>
                <a:srgbClr val="FF0000"/>
              </a:solidFill>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18</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622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Singularity Hub</a:t>
            </a:r>
            <a:endParaRPr spc="-40" dirty="0"/>
          </a:p>
        </p:txBody>
      </p:sp>
      <p:sp>
        <p:nvSpPr>
          <p:cNvPr id="3" name="object 3"/>
          <p:cNvSpPr txBox="1"/>
          <p:nvPr/>
        </p:nvSpPr>
        <p:spPr>
          <a:xfrm>
            <a:off x="93698" y="1044575"/>
            <a:ext cx="4344952" cy="174540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Pull an existing container image that someone else posted:</a:t>
            </a:r>
          </a:p>
          <a:p>
            <a:pPr marL="6403">
              <a:buClr>
                <a:srgbClr val="A9A57C"/>
              </a:buClr>
              <a:tabLst>
                <a:tab pos="121663" algn="l"/>
              </a:tabLst>
            </a:pPr>
            <a:endParaRPr sz="1100" dirty="0">
              <a:latin typeface="Arial"/>
              <a:cs typeface="Arial"/>
            </a:endParaRPr>
          </a:p>
          <a:p>
            <a:pPr marL="6403" marR="43863"/>
            <a:r>
              <a:rPr lang="en-US" sz="750" spc="-3" dirty="0">
                <a:solidFill>
                  <a:srgbClr val="FF0000"/>
                </a:solidFill>
                <a:latin typeface="Courier New"/>
                <a:cs typeface="Courier New"/>
              </a:rPr>
              <a:t>singularity pull --name </a:t>
            </a:r>
            <a:r>
              <a:rPr lang="en-US" sz="750" spc="-3" dirty="0" err="1">
                <a:solidFill>
                  <a:srgbClr val="FF0000"/>
                </a:solidFill>
                <a:latin typeface="Courier New"/>
                <a:cs typeface="Courier New"/>
              </a:rPr>
              <a:t>hello.sif</a:t>
            </a:r>
            <a:r>
              <a:rPr lang="en-US" sz="750" spc="-3" dirty="0">
                <a:solidFill>
                  <a:srgbClr val="FF0000"/>
                </a:solidFill>
                <a:latin typeface="Courier New"/>
                <a:cs typeface="Courier New"/>
              </a:rPr>
              <a:t> </a:t>
            </a:r>
            <a:r>
              <a:rPr lang="en-US" sz="750" spc="-3" dirty="0" err="1">
                <a:solidFill>
                  <a:srgbClr val="FF0000"/>
                </a:solidFill>
                <a:latin typeface="Courier New"/>
                <a:cs typeface="Courier New"/>
              </a:rPr>
              <a:t>shub</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monaghaa</a:t>
            </a:r>
            <a:r>
              <a:rPr lang="en-US" sz="750" spc="-3" dirty="0">
                <a:solidFill>
                  <a:srgbClr val="FF0000"/>
                </a:solidFill>
                <a:latin typeface="Courier New"/>
                <a:cs typeface="Courier New"/>
              </a:rPr>
              <a:t>/</a:t>
            </a:r>
            <a:r>
              <a:rPr lang="en-US" sz="750" spc="-3" dirty="0" err="1">
                <a:solidFill>
                  <a:srgbClr val="FF0000"/>
                </a:solidFill>
                <a:latin typeface="Courier New"/>
                <a:cs typeface="Courier New"/>
              </a:rPr>
              <a:t>singularity_git_tutorial</a:t>
            </a:r>
            <a:endParaRPr lang="en-US" sz="75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it</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run </a:t>
            </a:r>
            <a:r>
              <a:rPr lang="en-US" sz="950" spc="-3" dirty="0" err="1">
                <a:solidFill>
                  <a:srgbClr val="FF0000"/>
                </a:solidFill>
                <a:latin typeface="Courier New"/>
                <a:cs typeface="Courier New"/>
              </a:rPr>
              <a:t>hello.sif</a:t>
            </a:r>
            <a:endParaRPr lang="en-US" sz="950" spc="-3" dirty="0">
              <a:solidFill>
                <a:srgbClr val="FF0000"/>
              </a:solidFill>
              <a:latin typeface="Courier New"/>
              <a:cs typeface="Courier New"/>
            </a:endParaRPr>
          </a:p>
          <a:p>
            <a:pPr marL="6403" marR="43863"/>
            <a:endParaRPr lang="en-US" sz="1100" spc="-3" dirty="0">
              <a:latin typeface="Courier New"/>
              <a:cs typeface="Courier New"/>
            </a:endParaRPr>
          </a:p>
          <a:p>
            <a:pPr marL="6403" marR="43863"/>
            <a:r>
              <a:rPr lang="en-US" sz="1100" spc="-13" dirty="0">
                <a:latin typeface="Arial"/>
                <a:cs typeface="Arial"/>
              </a:rPr>
              <a:t> …And look at the script inside</a:t>
            </a:r>
          </a:p>
          <a:p>
            <a:pPr marL="6403" marR="43863"/>
            <a:endParaRPr lang="en-US" sz="1100" spc="-3" dirty="0">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hello.sif</a:t>
            </a:r>
            <a:r>
              <a:rPr lang="en-US" sz="950" spc="-3" dirty="0">
                <a:solidFill>
                  <a:srgbClr val="FF0000"/>
                </a:solidFill>
                <a:latin typeface="Courier New"/>
                <a:cs typeface="Courier New"/>
              </a:rPr>
              <a:t> cat /code/</a:t>
            </a:r>
            <a:r>
              <a:rPr lang="en-US" sz="950" spc="-3" dirty="0" err="1">
                <a:solidFill>
                  <a:srgbClr val="FF0000"/>
                </a:solidFill>
                <a:latin typeface="Courier New"/>
                <a:cs typeface="Courier New"/>
              </a:rPr>
              <a:t>hello.sh</a:t>
            </a:r>
            <a:endParaRPr lang="en-US" sz="950" spc="-3" dirty="0">
              <a:solidFill>
                <a:srgbClr val="FF0000"/>
              </a:solidFill>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3CFAB27-DFF2-FC41-B89F-EA4F543940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5301DD55-2886-C543-81AE-C7302F467A5A}"/>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368596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299151" y="648951"/>
            <a:ext cx="4139499" cy="2289764"/>
          </a:xfrm>
          <a:prstGeom prst="rect">
            <a:avLst/>
          </a:prstGeom>
          <a:noFill/>
        </p:spPr>
        <p:txBody>
          <a:bodyPr vert="horz" wrap="square" lIns="0" tIns="42579" rIns="0" bIns="0" rtlCol="0">
            <a:spAutoFit/>
          </a:bodyPr>
          <a:lstStyle/>
          <a:p>
            <a:pPr marL="121663" indent="-115260">
              <a:spcBef>
                <a:spcPts val="335"/>
              </a:spcBef>
              <a:buClr>
                <a:srgbClr val="A9A57C"/>
              </a:buClr>
              <a:buChar char="•"/>
              <a:tabLst>
                <a:tab pos="121663" algn="l"/>
              </a:tabLst>
            </a:pPr>
            <a:r>
              <a:rPr lang="en-US" sz="1100" spc="13" dirty="0">
                <a:solidFill>
                  <a:srgbClr val="2F2B20"/>
                </a:solidFill>
                <a:latin typeface="Arial"/>
                <a:cs typeface="Arial"/>
              </a:rPr>
              <a:t>Introduction to containers</a:t>
            </a: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Singularity commands and running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Running containers on RMACC Summit</a:t>
            </a:r>
          </a:p>
          <a:p>
            <a:pPr marL="121663" indent="-115260">
              <a:spcBef>
                <a:spcPts val="335"/>
              </a:spcBef>
              <a:buClr>
                <a:srgbClr val="A9A57C"/>
              </a:buClr>
              <a:buFontTx/>
              <a:buChar char="•"/>
              <a:tabLst>
                <a:tab pos="121663" algn="l"/>
              </a:tabLst>
            </a:pPr>
            <a:r>
              <a:rPr lang="en-US" sz="1100" dirty="0">
                <a:solidFill>
                  <a:srgbClr val="2F2B20"/>
                </a:solidFill>
                <a:latin typeface="Arial"/>
                <a:cs typeface="Arial"/>
              </a:rPr>
              <a:t>Notes: Running containers for MPI and GPU jobs</a:t>
            </a:r>
          </a:p>
          <a:p>
            <a:pPr marL="121663" indent="-115260">
              <a:spcBef>
                <a:spcPts val="335"/>
              </a:spcBef>
              <a:buClr>
                <a:srgbClr val="A9A57C"/>
              </a:buClr>
              <a:buFontTx/>
              <a:buChar char="•"/>
              <a:tabLst>
                <a:tab pos="121663" algn="l"/>
              </a:tabLst>
            </a:pPr>
            <a:endParaRPr lang="en-US" sz="1100" dirty="0">
              <a:solidFill>
                <a:srgbClr val="2F2B20"/>
              </a:solidFill>
              <a:latin typeface="Arial"/>
              <a:cs typeface="Arial"/>
            </a:endParaRPr>
          </a:p>
          <a:p>
            <a:pPr marL="6403">
              <a:spcBef>
                <a:spcPts val="335"/>
              </a:spcBef>
              <a:buClr>
                <a:srgbClr val="A9A57C"/>
              </a:buClr>
              <a:tabLst>
                <a:tab pos="121663" algn="l"/>
              </a:tabLst>
            </a:pPr>
            <a:r>
              <a:rPr lang="en-US" sz="1100" spc="13" dirty="0">
                <a:solidFill>
                  <a:srgbClr val="0070C0"/>
                </a:solidFill>
                <a:latin typeface="Arial"/>
                <a:cs typeface="Arial"/>
              </a:rPr>
              <a:t>/\/\/ Break /\/\/</a:t>
            </a:r>
          </a:p>
          <a:p>
            <a:pPr marL="121663" indent="-115260">
              <a:spcBef>
                <a:spcPts val="335"/>
              </a:spcBef>
              <a:buClr>
                <a:srgbClr val="A9A57C"/>
              </a:buClr>
              <a:buChar char="•"/>
              <a:tabLst>
                <a:tab pos="121663" algn="l"/>
              </a:tabLst>
            </a:pPr>
            <a:endParaRPr lang="en-US" sz="1100" spc="13" dirty="0">
              <a:solidFill>
                <a:srgbClr val="0070C0"/>
              </a:solidFill>
              <a:latin typeface="Arial"/>
              <a:cs typeface="Arial"/>
            </a:endParaRPr>
          </a:p>
          <a:p>
            <a:pPr marL="121663" indent="-115260">
              <a:spcBef>
                <a:spcPts val="335"/>
              </a:spcBef>
              <a:buClr>
                <a:srgbClr val="A9A57C"/>
              </a:buClr>
              <a:buChar char="•"/>
              <a:tabLst>
                <a:tab pos="121663" algn="l"/>
              </a:tabLst>
            </a:pPr>
            <a:r>
              <a:rPr lang="en-US" sz="1100" spc="13" dirty="0">
                <a:solidFill>
                  <a:srgbClr val="2F2B20"/>
                </a:solidFill>
                <a:latin typeface="Arial"/>
                <a:cs typeface="Arial"/>
              </a:rPr>
              <a:t>Overview: Building containers</a:t>
            </a:r>
          </a:p>
          <a:p>
            <a:pPr marL="121663" indent="-115260">
              <a:spcBef>
                <a:spcPts val="335"/>
              </a:spcBef>
              <a:buClr>
                <a:srgbClr val="A9A57C"/>
              </a:buClr>
              <a:buChar char="•"/>
              <a:tabLst>
                <a:tab pos="121663" algn="l"/>
              </a:tabLst>
            </a:pPr>
            <a:r>
              <a:rPr lang="en-US" sz="1100" spc="13" dirty="0">
                <a:solidFill>
                  <a:schemeClr val="accent2"/>
                </a:solidFill>
                <a:latin typeface="Arial"/>
                <a:cs typeface="Arial"/>
              </a:rPr>
              <a:t>Hands-on: Building containers from recipes (</a:t>
            </a:r>
            <a:r>
              <a:rPr lang="en-US" sz="1100" spc="13" dirty="0" err="1">
                <a:solidFill>
                  <a:schemeClr val="accent2"/>
                </a:solidFill>
                <a:latin typeface="Arial"/>
                <a:cs typeface="Arial"/>
              </a:rPr>
              <a:t>SingularityHub</a:t>
            </a:r>
            <a:r>
              <a:rPr lang="en-US" sz="1100" spc="13" dirty="0">
                <a:solidFill>
                  <a:schemeClr val="accent2"/>
                </a:solidFill>
                <a:latin typeface="Arial"/>
                <a:cs typeface="Arial"/>
              </a:rPr>
              <a:t>)</a:t>
            </a:r>
            <a:endParaRPr lang="en-US" sz="1100" dirty="0">
              <a:solidFill>
                <a:schemeClr val="accent2"/>
              </a:solidFill>
              <a:latin typeface="Arial"/>
              <a:cs typeface="Arial"/>
            </a:endParaRPr>
          </a:p>
          <a:p>
            <a:pPr marL="121663" indent="-115260">
              <a:spcBef>
                <a:spcPts val="335"/>
              </a:spcBef>
              <a:buClr>
                <a:srgbClr val="A9A57C"/>
              </a:buClr>
              <a:buFontTx/>
              <a:buChar char="•"/>
              <a:tabLst>
                <a:tab pos="121663" algn="l"/>
              </a:tabLst>
            </a:pPr>
            <a:r>
              <a:rPr lang="en-US" sz="1100" spc="13" dirty="0">
                <a:latin typeface="Arial"/>
                <a:cs typeface="Arial"/>
              </a:rPr>
              <a:t>Demo: Building containers from recipes (</a:t>
            </a:r>
            <a:r>
              <a:rPr lang="en-US" sz="1100" spc="13" dirty="0" err="1">
                <a:latin typeface="Arial"/>
                <a:cs typeface="Arial"/>
              </a:rPr>
              <a:t>Sylabs</a:t>
            </a:r>
            <a:r>
              <a:rPr lang="en-US" sz="1100" spc="13" dirty="0">
                <a:latin typeface="Arial"/>
                <a:cs typeface="Arial"/>
              </a:rPr>
              <a:t> Remote </a:t>
            </a:r>
            <a:r>
              <a:rPr lang="en-US" sz="1100" spc="13" dirty="0" err="1">
                <a:latin typeface="Arial"/>
                <a:cs typeface="Arial"/>
              </a:rPr>
              <a:t>Bldr</a:t>
            </a:r>
            <a:r>
              <a:rPr lang="en-US" sz="1100" spc="13" dirty="0">
                <a:latin typeface="Arial"/>
                <a:cs typeface="Arial"/>
              </a:rPr>
              <a:t>)</a:t>
            </a:r>
            <a:endParaRPr lang="en-US" sz="1100" dirty="0">
              <a:latin typeface="Arial"/>
              <a:cs typeface="Arial"/>
            </a:endParaRPr>
          </a:p>
          <a:p>
            <a:pPr marL="121663" indent="-115260">
              <a:spcBef>
                <a:spcPts val="335"/>
              </a:spcBef>
              <a:buClr>
                <a:srgbClr val="A9A57C"/>
              </a:buClr>
              <a:buChar char="•"/>
              <a:tabLst>
                <a:tab pos="121663" algn="l"/>
              </a:tabLst>
            </a:pPr>
            <a:r>
              <a:rPr lang="en-US" sz="1100" dirty="0">
                <a:solidFill>
                  <a:srgbClr val="2F2B20"/>
                </a:solidFill>
                <a:latin typeface="Arial"/>
                <a:cs typeface="Arial"/>
              </a:rPr>
              <a:t>Troubleshooting, caveats and summary</a:t>
            </a: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dirty="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B671C71-4184-5A46-A5DF-6B9ED35CB59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200A8D06-6C81-D84A-8E48-3AB6A2DA9B32}"/>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809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20</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DDB6EF2B-81E4-A94C-BE48-14C0D0E33834}"/>
              </a:ext>
            </a:extLst>
          </p:cNvPr>
          <p:cNvSpPr txBox="1"/>
          <p:nvPr/>
        </p:nvSpPr>
        <p:spPr>
          <a:xfrm>
            <a:off x="230338" y="1044575"/>
            <a:ext cx="4360712" cy="1853125"/>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grab the stock docker python container:</a:t>
            </a:r>
          </a:p>
          <a:p>
            <a:pPr marL="6403">
              <a:buClr>
                <a:srgbClr val="A9A57C"/>
              </a:buClr>
              <a:tabLst>
                <a:tab pos="121663" algn="l"/>
              </a:tabLst>
            </a:pPr>
            <a:endParaRPr sz="800" dirty="0">
              <a:solidFill>
                <a:srgbClr val="FF0000"/>
              </a:solidFill>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pythond.sif</a:t>
            </a:r>
            <a:r>
              <a:rPr lang="en-US" sz="800" spc="-3" dirty="0">
                <a:solidFill>
                  <a:srgbClr val="FF0000"/>
                </a:solidFill>
                <a:latin typeface="Courier New"/>
                <a:cs typeface="Courier New"/>
              </a:rPr>
              <a:t> docker://</a:t>
            </a:r>
            <a:r>
              <a:rPr lang="en-US" sz="800" spc="-3" dirty="0" err="1">
                <a:solidFill>
                  <a:srgbClr val="FF0000"/>
                </a:solidFill>
                <a:latin typeface="Courier New"/>
                <a:cs typeface="Courier New"/>
              </a:rPr>
              <a:t>tatsushid</a:t>
            </a:r>
            <a:r>
              <a:rPr lang="en-US" sz="800" spc="-3" dirty="0">
                <a:solidFill>
                  <a:srgbClr val="FF0000"/>
                </a:solidFill>
                <a:latin typeface="Courier New"/>
                <a:cs typeface="Courier New"/>
              </a:rPr>
              <a:t>/</a:t>
            </a:r>
            <a:r>
              <a:rPr lang="en-US" sz="800" spc="-3" dirty="0" err="1">
                <a:solidFill>
                  <a:srgbClr val="FF0000"/>
                </a:solidFill>
                <a:latin typeface="Courier New"/>
                <a:cs typeface="Courier New"/>
              </a:rPr>
              <a:t>tinycore</a:t>
            </a:r>
            <a:r>
              <a:rPr lang="en-US" sz="800" spc="-3" dirty="0">
                <a:solidFill>
                  <a:srgbClr val="FF0000"/>
                </a:solidFill>
                <a:latin typeface="Courier New"/>
                <a:cs typeface="Courier New"/>
              </a:rPr>
              <a:t>-python</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…And run python</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a:t>
            </a:r>
          </a:p>
          <a:p>
            <a:pPr marL="6403" marR="43863"/>
            <a:endParaRPr lang="en-US" sz="1100" spc="-3" dirty="0">
              <a:solidFill>
                <a:srgbClr val="FF0000"/>
              </a:solidFill>
              <a:latin typeface="Courier New"/>
              <a:cs typeface="Courier New"/>
            </a:endParaRPr>
          </a:p>
          <a:p>
            <a:pPr marL="6403" marR="43863"/>
            <a:r>
              <a:rPr lang="en-US" sz="1100" spc="-13" dirty="0">
                <a:latin typeface="Arial"/>
                <a:cs typeface="Arial"/>
              </a:rPr>
              <a:t> …And shell into the container and look around</a:t>
            </a:r>
          </a:p>
          <a:p>
            <a:pPr marL="6403" marR="43863"/>
            <a:endParaRPr lang="en-US" sz="1100" spc="-3" dirty="0">
              <a:solidFill>
                <a:srgbClr val="FF0000"/>
              </a:solidFill>
              <a:latin typeface="Courier New"/>
              <a:cs typeface="Courier New"/>
            </a:endParaRPr>
          </a:p>
          <a:p>
            <a:pPr marL="6403" marR="43863"/>
            <a:r>
              <a:rPr lang="en-US" sz="950" spc="-3" dirty="0">
                <a:solidFill>
                  <a:srgbClr val="FF0000"/>
                </a:solidFill>
                <a:latin typeface="Courier New"/>
                <a:cs typeface="Courier New"/>
              </a:rPr>
              <a:t>singularity shell </a:t>
            </a:r>
            <a:r>
              <a:rPr lang="en-US" sz="950" spc="-3" dirty="0" err="1">
                <a:solidFill>
                  <a:srgbClr val="FF0000"/>
                </a:solidFill>
                <a:latin typeface="Courier New"/>
                <a:cs typeface="Courier New"/>
              </a:rPr>
              <a:t>pythond.sif</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…try </a:t>
            </a:r>
            <a:r>
              <a:rPr lang="en-US" sz="950" spc="-3" dirty="0">
                <a:solidFill>
                  <a:srgbClr val="2F2B20"/>
                </a:solidFill>
                <a:latin typeface="Courier New"/>
                <a:cs typeface="Courier New"/>
              </a:rPr>
              <a:t>“ls /” </a:t>
            </a:r>
            <a:r>
              <a:rPr lang="en-US" sz="950" spc="-3" dirty="0">
                <a:solidFill>
                  <a:srgbClr val="2F2B20"/>
                </a:solidFill>
                <a:latin typeface="Arial" panose="020B0604020202020204" pitchFamily="34" charset="0"/>
                <a:cs typeface="Arial" panose="020B0604020202020204" pitchFamily="34" charset="0"/>
              </a:rPr>
              <a:t>What directories do you see?</a:t>
            </a:r>
          </a:p>
        </p:txBody>
      </p:sp>
    </p:spTree>
    <p:extLst>
      <p:ext uri="{BB962C8B-B14F-4D97-AF65-F5344CB8AC3E}">
        <p14:creationId xmlns:p14="http://schemas.microsoft.com/office/powerpoint/2010/main" val="280786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760518"/>
          </a:xfrm>
          <a:prstGeom prst="rect">
            <a:avLst/>
          </a:prstGeom>
          <a:noFill/>
        </p:spPr>
        <p:txBody>
          <a:bodyPr vert="horz" wrap="square" lIns="0" tIns="6403" rIns="0" bIns="0" rtlCol="0">
            <a:spAutoFit/>
          </a:bodyPr>
          <a:lstStyle/>
          <a:p>
            <a:pPr marL="6403">
              <a:spcBef>
                <a:spcPts val="50"/>
              </a:spcBef>
            </a:pPr>
            <a:r>
              <a:rPr lang="en-US" spc="-40" dirty="0"/>
              <a:t>Running a container from Docker Hub (2)</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21</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9" name="object 3">
            <a:extLst>
              <a:ext uri="{FF2B5EF4-FFF2-40B4-BE49-F238E27FC236}">
                <a16:creationId xmlns:a16="http://schemas.microsoft.com/office/drawing/2014/main" id="{BF10D0FF-7658-4F44-ADD9-019E2C6FB176}"/>
              </a:ext>
            </a:extLst>
          </p:cNvPr>
          <p:cNvSpPr txBox="1"/>
          <p:nvPr/>
        </p:nvSpPr>
        <p:spPr>
          <a:xfrm>
            <a:off x="225143" y="926243"/>
            <a:ext cx="4208312" cy="22378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Let’s run an external python script using the containerized version of python:</a:t>
            </a:r>
          </a:p>
          <a:p>
            <a:pPr marL="6403">
              <a:buClr>
                <a:srgbClr val="A9A57C"/>
              </a:buClr>
              <a:tabLst>
                <a:tab pos="121663" algn="l"/>
              </a:tabLst>
            </a:pPr>
            <a:endParaRPr lang="en-US" sz="1100" dirty="0">
              <a:latin typeface="Arial"/>
              <a:cs typeface="Arial"/>
            </a:endParaRPr>
          </a:p>
          <a:p>
            <a:pPr marL="6403">
              <a:buClr>
                <a:srgbClr val="A9A57C"/>
              </a:buClr>
              <a:tabLst>
                <a:tab pos="121663" algn="l"/>
              </a:tabLst>
            </a:pPr>
            <a:r>
              <a:rPr lang="en-US" sz="1100" spc="-13" dirty="0">
                <a:latin typeface="Arial"/>
                <a:cs typeface="Arial"/>
              </a:rPr>
              <a:t>First create a script called </a:t>
            </a:r>
            <a:r>
              <a:rPr lang="en-US" sz="1100" i="1" spc="-13" dirty="0">
                <a:latin typeface="Arial"/>
                <a:cs typeface="Arial"/>
              </a:rPr>
              <a:t>“</a:t>
            </a:r>
            <a:r>
              <a:rPr lang="en-US" sz="1100" i="1" spc="-13" dirty="0" err="1">
                <a:latin typeface="Arial"/>
                <a:cs typeface="Arial"/>
              </a:rPr>
              <a:t>myscript.py</a:t>
            </a:r>
            <a:r>
              <a:rPr lang="en-US" sz="1100" i="1" spc="-13" dirty="0">
                <a:latin typeface="Arial"/>
                <a:cs typeface="Arial"/>
              </a:rPr>
              <a:t>” </a:t>
            </a:r>
            <a:r>
              <a:rPr lang="en-US" sz="1100" spc="-13" dirty="0">
                <a:latin typeface="Arial"/>
                <a:cs typeface="Arial"/>
              </a:rPr>
              <a:t>as follows:</a:t>
            </a:r>
          </a:p>
          <a:p>
            <a:pPr marL="6403">
              <a:buClr>
                <a:srgbClr val="A9A57C"/>
              </a:buClr>
              <a:tabLst>
                <a:tab pos="121663" algn="l"/>
              </a:tabLst>
            </a:pPr>
            <a:endParaRPr lang="en-US" sz="1100" dirty="0">
              <a:latin typeface="Arial"/>
              <a:cs typeface="Arial"/>
            </a:endParaRPr>
          </a:p>
          <a:p>
            <a:pPr marL="6403" marR="43863"/>
            <a:r>
              <a:rPr lang="en-US" sz="950" spc="-3" dirty="0">
                <a:solidFill>
                  <a:srgbClr val="FF0000"/>
                </a:solidFill>
                <a:latin typeface="Courier New"/>
                <a:cs typeface="Courier New"/>
              </a:rPr>
              <a:t>echo 'print("hello world from the outside")' &gt;</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1100" dirty="0">
              <a:latin typeface="Arial"/>
              <a:cs typeface="Arial"/>
            </a:endParaRPr>
          </a:p>
          <a:p>
            <a:pPr marL="6403">
              <a:buClr>
                <a:srgbClr val="A9A57C"/>
              </a:buClr>
              <a:tabLst>
                <a:tab pos="121663" algn="l"/>
              </a:tabLst>
            </a:pPr>
            <a:r>
              <a:rPr lang="en-US" sz="1100" spc="-13" dirty="0">
                <a:latin typeface="Arial"/>
                <a:cs typeface="Arial"/>
              </a:rPr>
              <a:t>…And now let’s run the script using the containerized python</a:t>
            </a:r>
          </a:p>
          <a:p>
            <a:pPr marL="6403">
              <a:buClr>
                <a:srgbClr val="A9A57C"/>
              </a:buClr>
              <a:tabLst>
                <a:tab pos="121663" algn="l"/>
              </a:tabLst>
            </a:pPr>
            <a:endParaRPr sz="1100" dirty="0">
              <a:solidFill>
                <a:srgbClr val="FF0000"/>
              </a:solidFill>
              <a:latin typeface="Arial"/>
              <a:cs typeface="Arial"/>
            </a:endParaRPr>
          </a:p>
          <a:p>
            <a:pPr marL="6403" marR="43863"/>
            <a:r>
              <a:rPr lang="en-US" sz="950" spc="-3" dirty="0">
                <a:solidFill>
                  <a:srgbClr val="FF0000"/>
                </a:solidFill>
                <a:latin typeface="Courier New"/>
                <a:cs typeface="Courier New"/>
              </a:rPr>
              <a:t>singularity exec </a:t>
            </a:r>
            <a:r>
              <a:rPr lang="en-US" sz="950" spc="-3" dirty="0" err="1">
                <a:solidFill>
                  <a:srgbClr val="FF0000"/>
                </a:solidFill>
                <a:latin typeface="Courier New"/>
                <a:cs typeface="Courier New"/>
              </a:rPr>
              <a:t>pythond.sif</a:t>
            </a:r>
            <a:r>
              <a:rPr lang="en-US" sz="950" spc="-3" dirty="0">
                <a:solidFill>
                  <a:srgbClr val="FF0000"/>
                </a:solidFill>
                <a:latin typeface="Courier New"/>
                <a:cs typeface="Courier New"/>
              </a:rPr>
              <a:t> python ./</a:t>
            </a:r>
            <a:r>
              <a:rPr lang="en-US" sz="950" spc="-3" dirty="0" err="1">
                <a:solidFill>
                  <a:srgbClr val="FF0000"/>
                </a:solidFill>
                <a:latin typeface="Courier New"/>
                <a:cs typeface="Courier New"/>
              </a:rPr>
              <a:t>myscript.py</a:t>
            </a:r>
            <a:endParaRPr lang="en-US" sz="950" spc="-3" dirty="0">
              <a:solidFill>
                <a:srgbClr val="FF0000"/>
              </a:solidFill>
              <a:latin typeface="Courier New"/>
              <a:cs typeface="Courier New"/>
            </a:endParaRPr>
          </a:p>
          <a:p>
            <a:pPr marL="6403" marR="43863"/>
            <a:endParaRPr lang="en-US" sz="950" spc="-3" dirty="0">
              <a:solidFill>
                <a:srgbClr val="2F2B20"/>
              </a:solidFill>
              <a:latin typeface="Courier New"/>
              <a:cs typeface="Courier New"/>
            </a:endParaRPr>
          </a:p>
          <a:p>
            <a:pPr marL="6403" marR="43863"/>
            <a:r>
              <a:rPr lang="en-US" sz="950" spc="-3" dirty="0">
                <a:solidFill>
                  <a:srgbClr val="2F2B20"/>
                </a:solidFill>
                <a:latin typeface="Arial" panose="020B0604020202020204" pitchFamily="34" charset="0"/>
                <a:cs typeface="Arial" panose="020B0604020202020204" pitchFamily="34" charset="0"/>
              </a:rPr>
              <a:t>…</a:t>
            </a:r>
            <a:r>
              <a:rPr lang="en-US" sz="950" u="sng" spc="-3" dirty="0">
                <a:solidFill>
                  <a:srgbClr val="2F2B20"/>
                </a:solidFill>
                <a:latin typeface="Arial" panose="020B0604020202020204" pitchFamily="34" charset="0"/>
                <a:cs typeface="Arial" panose="020B0604020202020204" pitchFamily="34" charset="0"/>
              </a:rPr>
              <a:t>Conclusion</a:t>
            </a:r>
            <a:r>
              <a:rPr lang="en-US" sz="950" spc="-3" dirty="0">
                <a:solidFill>
                  <a:srgbClr val="2F2B20"/>
                </a:solidFill>
                <a:latin typeface="Arial" panose="020B0604020202020204" pitchFamily="34" charset="0"/>
                <a:cs typeface="Arial" panose="020B0604020202020204" pitchFamily="34" charset="0"/>
              </a:rPr>
              <a:t>: Scripts and data can be kept inside or outside the container.  In some instances (e.g., large datasets or scripts that will change frequently) it is easier to containerize the software and keep everything else outside.</a:t>
            </a:r>
          </a:p>
        </p:txBody>
      </p:sp>
    </p:spTree>
    <p:extLst>
      <p:ext uri="{BB962C8B-B14F-4D97-AF65-F5344CB8AC3E}">
        <p14:creationId xmlns:p14="http://schemas.microsoft.com/office/powerpoint/2010/main" val="185261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Running an MPI container</a:t>
            </a:r>
            <a:endParaRPr spc="-40" dirty="0"/>
          </a:p>
        </p:txBody>
      </p:sp>
      <p:sp>
        <p:nvSpPr>
          <p:cNvPr id="3" name="object 3"/>
          <p:cNvSpPr txBox="1"/>
          <p:nvPr/>
        </p:nvSpPr>
        <p:spPr>
          <a:xfrm>
            <a:off x="93698" y="511175"/>
            <a:ext cx="4482004" cy="3145786"/>
          </a:xfrm>
          <a:prstGeom prst="rect">
            <a:avLst/>
          </a:prstGeom>
        </p:spPr>
        <p:txBody>
          <a:bodyPr vert="horz" wrap="square" lIns="0" tIns="6403" rIns="0" bIns="0" rtlCol="0">
            <a:spAutoFit/>
          </a:bodyPr>
          <a:lstStyle/>
          <a:p>
            <a:r>
              <a:rPr lang="en-US" sz="900" dirty="0"/>
              <a:t>MPI-enabled Singularity containers can be deployed on RMACC Summit, with the caveat that the MPI software within the container must be consistent with MPI software available on the system. This requirement diminishes the portability of MPI-enabled containers, as they may not run on other systems without compatible MPI software. Regardless, MPI-enabled containers can still be a very useful option in many cases.   </a:t>
            </a:r>
          </a:p>
          <a:p>
            <a:br>
              <a:rPr lang="en-US" sz="900" dirty="0"/>
            </a:br>
            <a:r>
              <a:rPr lang="en-US" sz="900" dirty="0"/>
              <a:t>Here we provide an example of that uses a </a:t>
            </a:r>
            <a:r>
              <a:rPr lang="en-US" sz="900" dirty="0" err="1"/>
              <a:t>gcc</a:t>
            </a:r>
            <a:r>
              <a:rPr lang="en-US" sz="900" dirty="0"/>
              <a:t> compiler with </a:t>
            </a:r>
            <a:r>
              <a:rPr lang="en-US" sz="900" dirty="0" err="1"/>
              <a:t>OpenMPI</a:t>
            </a:r>
            <a:r>
              <a:rPr lang="en-US" sz="900" dirty="0"/>
              <a:t>.  Let’s pull it from </a:t>
            </a:r>
            <a:r>
              <a:rPr lang="en-US" sz="900" dirty="0" err="1"/>
              <a:t>Dockerhub</a:t>
            </a:r>
            <a:r>
              <a:rPr lang="en-US" sz="900" dirty="0"/>
              <a:t> first:</a:t>
            </a:r>
          </a:p>
          <a:p>
            <a:endParaRPr lang="en-US" sz="800" dirty="0">
              <a:solidFill>
                <a:srgbClr val="FF0000"/>
              </a:solidFill>
              <a:latin typeface="Courier New" panose="02070309020205020404" pitchFamily="49" charset="0"/>
              <a:cs typeface="Courier New" panose="02070309020205020404" pitchFamily="49" charset="0"/>
            </a:endParaRPr>
          </a:p>
          <a:p>
            <a:r>
              <a:rPr lang="en-US" sz="800" dirty="0">
                <a:solidFill>
                  <a:srgbClr val="FF0000"/>
                </a:solidFill>
                <a:latin typeface="Courier New" panose="02070309020205020404" pitchFamily="49" charset="0"/>
                <a:cs typeface="Courier New" panose="02070309020205020404" pitchFamily="49" charset="0"/>
              </a:rPr>
              <a:t>singularity pull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shub</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monaghaa</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hello_openmpi_summit</a:t>
            </a:r>
            <a:endParaRPr lang="en-US" sz="800" dirty="0">
              <a:solidFill>
                <a:srgbClr val="FF0000"/>
              </a:solidFill>
              <a:latin typeface="Courier New" panose="02070309020205020404" pitchFamily="49" charset="0"/>
              <a:cs typeface="Courier New" panose="02070309020205020404" pitchFamily="49" charset="0"/>
            </a:endParaRPr>
          </a:p>
          <a:p>
            <a:endParaRPr lang="en-US" sz="800" dirty="0"/>
          </a:p>
          <a:p>
            <a:r>
              <a:rPr lang="en-US" sz="900" dirty="0"/>
              <a:t>In order to use it, we load the </a:t>
            </a:r>
            <a:r>
              <a:rPr lang="en-US" sz="900" dirty="0" err="1"/>
              <a:t>gcc</a:t>
            </a:r>
            <a:r>
              <a:rPr lang="en-US" sz="900" dirty="0"/>
              <a:t> and </a:t>
            </a:r>
            <a:r>
              <a:rPr lang="en-US" sz="900" dirty="0" err="1"/>
              <a:t>openmpi</a:t>
            </a:r>
            <a:r>
              <a:rPr lang="en-US" sz="900" dirty="0"/>
              <a:t> modules on Summit (these are consistent with the </a:t>
            </a:r>
            <a:r>
              <a:rPr lang="en-US" sz="900" dirty="0" err="1"/>
              <a:t>gcc</a:t>
            </a:r>
            <a:r>
              <a:rPr lang="en-US" sz="900" dirty="0"/>
              <a:t>/</a:t>
            </a:r>
            <a:r>
              <a:rPr lang="en-US" sz="900" dirty="0" err="1"/>
              <a:t>openmpi</a:t>
            </a:r>
            <a:r>
              <a:rPr lang="en-US" sz="900" dirty="0"/>
              <a:t> versions installed in the container)</a:t>
            </a:r>
          </a:p>
          <a:p>
            <a:r>
              <a:rPr lang="en-US" sz="800" dirty="0"/>
              <a:t>	</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gcc</a:t>
            </a:r>
            <a:r>
              <a:rPr lang="en-US" sz="800" dirty="0">
                <a:solidFill>
                  <a:srgbClr val="FF0000"/>
                </a:solidFill>
                <a:latin typeface="Courier New" panose="02070309020205020404" pitchFamily="49" charset="0"/>
                <a:cs typeface="Courier New" panose="02070309020205020404" pitchFamily="49" charset="0"/>
              </a:rPr>
              <a:t>/6.0.1</a:t>
            </a:r>
          </a:p>
          <a:p>
            <a:r>
              <a:rPr lang="en-US" sz="800" dirty="0">
                <a:solidFill>
                  <a:srgbClr val="FF0000"/>
                </a:solidFill>
                <a:latin typeface="Courier New" panose="02070309020205020404" pitchFamily="49" charset="0"/>
                <a:cs typeface="Courier New" panose="02070309020205020404" pitchFamily="49" charset="0"/>
              </a:rPr>
              <a:t>module load </a:t>
            </a:r>
            <a:r>
              <a:rPr lang="en-US" sz="800" dirty="0" err="1">
                <a:solidFill>
                  <a:srgbClr val="FF0000"/>
                </a:solidFill>
                <a:latin typeface="Courier New" panose="02070309020205020404" pitchFamily="49" charset="0"/>
                <a:cs typeface="Courier New" panose="02070309020205020404" pitchFamily="49" charset="0"/>
              </a:rPr>
              <a:t>openmpi</a:t>
            </a:r>
            <a:r>
              <a:rPr lang="en-US" sz="800" dirty="0">
                <a:solidFill>
                  <a:srgbClr val="FF0000"/>
                </a:solidFill>
                <a:latin typeface="Courier New" panose="02070309020205020404" pitchFamily="49" charset="0"/>
                <a:cs typeface="Courier New" panose="02070309020205020404" pitchFamily="49" charset="0"/>
              </a:rPr>
              <a:t>/2.0.1</a:t>
            </a:r>
          </a:p>
          <a:p>
            <a:endParaRPr lang="en-US" sz="900" dirty="0"/>
          </a:p>
          <a:p>
            <a:r>
              <a:rPr lang="en-US" sz="900" dirty="0"/>
              <a:t>To run it, simply preface the ‘singularity exec &lt;stuff&gt;’ command with ‘</a:t>
            </a:r>
            <a:r>
              <a:rPr lang="en-US" sz="900" dirty="0" err="1"/>
              <a:t>mpirun</a:t>
            </a:r>
            <a:r>
              <a:rPr lang="en-US" sz="900" dirty="0"/>
              <a:t> –n &lt;</a:t>
            </a:r>
            <a:r>
              <a:rPr lang="en-US" sz="900" dirty="0" err="1"/>
              <a:t>numprocs</a:t>
            </a:r>
            <a:r>
              <a:rPr lang="en-US" sz="900" dirty="0"/>
              <a:t>&gt;’:</a:t>
            </a:r>
          </a:p>
          <a:p>
            <a:endParaRPr lang="en-US" sz="800" dirty="0"/>
          </a:p>
          <a:p>
            <a:r>
              <a:rPr lang="en-US" sz="800" dirty="0" err="1">
                <a:solidFill>
                  <a:srgbClr val="FF0000"/>
                </a:solidFill>
                <a:latin typeface="Courier New" panose="02070309020205020404" pitchFamily="49" charset="0"/>
                <a:cs typeface="Courier New" panose="02070309020205020404" pitchFamily="49" charset="0"/>
              </a:rPr>
              <a:t>mpirun</a:t>
            </a:r>
            <a:r>
              <a:rPr lang="en-US" sz="800" dirty="0">
                <a:solidFill>
                  <a:srgbClr val="FF0000"/>
                </a:solidFill>
                <a:latin typeface="Courier New" panose="02070309020205020404" pitchFamily="49" charset="0"/>
                <a:cs typeface="Courier New" panose="02070309020205020404" pitchFamily="49" charset="0"/>
              </a:rPr>
              <a:t> -n 2 singularity exec </a:t>
            </a:r>
            <a:r>
              <a:rPr lang="en-US" sz="800" dirty="0" err="1">
                <a:solidFill>
                  <a:srgbClr val="FF0000"/>
                </a:solidFill>
                <a:latin typeface="Courier New" panose="02070309020205020404" pitchFamily="49" charset="0"/>
                <a:cs typeface="Courier New" panose="02070309020205020404" pitchFamily="49" charset="0"/>
              </a:rPr>
              <a:t>hello_openmpi.sif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mpi_hello_world</a:t>
            </a:r>
            <a:endParaRPr lang="en-US" sz="800" dirty="0">
              <a:solidFill>
                <a:srgbClr val="FF0000"/>
              </a:solidFill>
              <a:latin typeface="Courier New" panose="02070309020205020404" pitchFamily="49" charset="0"/>
              <a:cs typeface="Courier New" panose="02070309020205020404" pitchFamily="49" charset="0"/>
            </a:endParaRPr>
          </a:p>
          <a:p>
            <a:endParaRPr lang="en-US" sz="800" dirty="0"/>
          </a:p>
          <a:p>
            <a:br>
              <a:rPr lang="en-US" sz="800" dirty="0"/>
            </a:br>
            <a:endParaRPr lang="en-US" sz="800" spc="-13" dirty="0">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22</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7746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Binding directories</a:t>
            </a:r>
            <a:endParaRPr spc="-40" dirty="0"/>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sp>
        <p:nvSpPr>
          <p:cNvPr id="5" name="Date Placeholder 5">
            <a:extLst>
              <a:ext uri="{FF2B5EF4-FFF2-40B4-BE49-F238E27FC236}">
                <a16:creationId xmlns:a16="http://schemas.microsoft.com/office/drawing/2014/main" id="{460751AF-D63C-354C-B009-ED439C4596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02A4146C-236F-F341-AC8D-7E3902C07A8C}"/>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AA18BF5B-2545-224D-AFA5-3EAA8FB8C4D5}"/>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8" name="object 3">
            <a:extLst>
              <a:ext uri="{FF2B5EF4-FFF2-40B4-BE49-F238E27FC236}">
                <a16:creationId xmlns:a16="http://schemas.microsoft.com/office/drawing/2014/main" id="{298082E0-061A-0E4F-9890-821B2BA1E9BA}"/>
              </a:ext>
            </a:extLst>
          </p:cNvPr>
          <p:cNvSpPr txBox="1"/>
          <p:nvPr/>
        </p:nvSpPr>
        <p:spPr>
          <a:xfrm>
            <a:off x="188861" y="543656"/>
            <a:ext cx="4222080" cy="2503046"/>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Depending on how Singularity is configured on a given host system, host directories may be “bound” (mounted) by default. But sometimes you may want to access a directory that is not already mounted.  Here’s how you can do it:</a:t>
            </a:r>
          </a:p>
          <a:p>
            <a:pPr marL="6403">
              <a:buClr>
                <a:srgbClr val="A9A57C"/>
              </a:buClr>
              <a:tabLst>
                <a:tab pos="121663" algn="l"/>
              </a:tabLst>
            </a:pPr>
            <a:endParaRPr lang="en-US" sz="1100" dirty="0">
              <a:latin typeface="Arial"/>
              <a:cs typeface="Arial"/>
            </a:endParaRPr>
          </a:p>
          <a:p>
            <a:pPr marL="6403" marR="43863"/>
            <a:r>
              <a:rPr lang="en-US" sz="900" spc="-3" dirty="0">
                <a:solidFill>
                  <a:srgbClr val="FF0000"/>
                </a:solidFill>
                <a:latin typeface="Courier New"/>
                <a:cs typeface="Courier New"/>
              </a:rPr>
              <a:t>singularity shell –bind /</a:t>
            </a:r>
            <a:r>
              <a:rPr lang="en-US" sz="900" spc="-3" dirty="0" err="1">
                <a:solidFill>
                  <a:srgbClr val="FF0000"/>
                </a:solidFill>
                <a:latin typeface="Courier New"/>
                <a:cs typeface="Courier New"/>
              </a:rPr>
              <a:t>outsidedir</a:t>
            </a:r>
            <a:r>
              <a:rPr lang="en-US" sz="900" spc="-3" dirty="0">
                <a:solidFill>
                  <a:srgbClr val="FF0000"/>
                </a:solidFill>
                <a:latin typeface="Courier New"/>
                <a:cs typeface="Courier New"/>
              </a:rPr>
              <a:t>:/</a:t>
            </a:r>
            <a:r>
              <a:rPr lang="en-US" sz="900" spc="-3" dirty="0" err="1">
                <a:solidFill>
                  <a:srgbClr val="FF0000"/>
                </a:solidFill>
                <a:latin typeface="Courier New"/>
                <a:cs typeface="Courier New"/>
              </a:rPr>
              <a:t>insidedir</a:t>
            </a:r>
            <a:r>
              <a:rPr lang="en-US" sz="900" spc="-3" dirty="0">
                <a:solidFill>
                  <a:srgbClr val="FF0000"/>
                </a:solidFill>
                <a:latin typeface="Courier New"/>
                <a:cs typeface="Courier New"/>
              </a:rPr>
              <a:t> </a:t>
            </a:r>
            <a:r>
              <a:rPr lang="en-US" sz="900" spc="-3" dirty="0" err="1">
                <a:solidFill>
                  <a:srgbClr val="FF0000"/>
                </a:solidFill>
                <a:latin typeface="Courier New"/>
                <a:cs typeface="Courier New"/>
              </a:rPr>
              <a:t>pythond.sif</a:t>
            </a:r>
            <a:endParaRPr lang="en-US" sz="900" spc="-3" dirty="0">
              <a:solidFill>
                <a:srgbClr val="FF0000"/>
              </a:solidFill>
              <a:latin typeface="Courier New"/>
              <a:cs typeface="Courier New"/>
            </a:endParaRP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…It isn’t necessary to bind like-named directories like we did above. Try binding your /home/$USER directory to /opt. </a:t>
            </a:r>
          </a:p>
          <a:p>
            <a:pPr marL="6403" marR="43863"/>
            <a:endParaRPr lang="en-US" sz="1100" spc="-3" dirty="0">
              <a:latin typeface="Courier New"/>
              <a:cs typeface="Courier New"/>
            </a:endParaRPr>
          </a:p>
          <a:p>
            <a:pPr marL="6403" marR="43863"/>
            <a:r>
              <a:rPr lang="en-US" sz="900" spc="-13" dirty="0">
                <a:latin typeface="Arial"/>
                <a:cs typeface="Arial"/>
              </a:rPr>
              <a:t> ***Note: If your host system does not allow binding, you will need to create the host directories you want mounted when you build the container (as root on, e.g., your laptop)</a:t>
            </a:r>
            <a:endParaRPr lang="en-US" sz="900" spc="-3" dirty="0">
              <a:latin typeface="Courier New"/>
              <a:cs typeface="Courier New"/>
            </a:endParaRPr>
          </a:p>
          <a:p>
            <a:pPr marL="6403" marR="43863">
              <a:lnSpc>
                <a:spcPts val="3494"/>
              </a:lnSpc>
              <a:spcBef>
                <a:spcPts val="391"/>
              </a:spcBef>
            </a:pPr>
            <a:endParaRPr sz="1210" dirty="0">
              <a:latin typeface="Courier New"/>
              <a:cs typeface="Courier New"/>
            </a:endParaRPr>
          </a:p>
        </p:txBody>
      </p:sp>
    </p:spTree>
    <p:extLst>
      <p:ext uri="{BB962C8B-B14F-4D97-AF65-F5344CB8AC3E}">
        <p14:creationId xmlns:p14="http://schemas.microsoft.com/office/powerpoint/2010/main" val="83212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8/9/18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59498506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2991898"/>
          </a:xfrm>
          <a:prstGeom prst="rect">
            <a:avLst/>
          </a:prstGeom>
        </p:spPr>
        <p:txBody>
          <a:bodyPr vert="horz" wrap="square" lIns="0" tIns="6403" rIns="0" bIns="0" rtlCol="0">
            <a:spAutoFit/>
          </a:bodyPr>
          <a:lstStyle/>
          <a:p>
            <a:r>
              <a:rPr lang="en-US" sz="900" dirty="0"/>
              <a:t>RMACC Summit uses an </a:t>
            </a:r>
            <a:r>
              <a:rPr lang="en-US" sz="900" dirty="0" err="1"/>
              <a:t>Omnipath</a:t>
            </a:r>
            <a:r>
              <a:rPr lang="en-US" sz="900" dirty="0"/>
              <a:t> interconnect (a low latency network that enables MPI to be efficiently implemented across nodes). In order to use a Singularity container with </a:t>
            </a:r>
            <a:r>
              <a:rPr lang="en-US" sz="900" dirty="0" err="1"/>
              <a:t>OpenMPI</a:t>
            </a:r>
            <a:r>
              <a:rPr lang="en-US" sz="900" dirty="0"/>
              <a:t> (or any MPI) on Summit, there are two requirements:</a:t>
            </a:r>
          </a:p>
          <a:p>
            <a:endParaRPr lang="en-US" sz="900" dirty="0"/>
          </a:p>
          <a:p>
            <a:pPr marL="228600" indent="-228600" fontAlgn="base">
              <a:buFont typeface="+mj-lt"/>
              <a:buAutoNum type="arabicPeriod"/>
            </a:pPr>
            <a:r>
              <a:rPr lang="en-US" sz="900" dirty="0"/>
              <a:t>The Singularity container needs to have </a:t>
            </a:r>
            <a:r>
              <a:rPr lang="en-US" sz="900" dirty="0" err="1"/>
              <a:t>Omnipath</a:t>
            </a:r>
            <a:r>
              <a:rPr lang="en-US" sz="900" dirty="0"/>
              <a:t> libraries installed inside. </a:t>
            </a:r>
          </a:p>
          <a:p>
            <a:pPr marL="228600" indent="-228600" fontAlgn="base">
              <a:buFont typeface="+mj-lt"/>
              <a:buAutoNum type="arabicPeriod"/>
            </a:pPr>
            <a:r>
              <a:rPr lang="en-US" sz="900" dirty="0" err="1"/>
              <a:t>OpenMPI</a:t>
            </a:r>
            <a:r>
              <a:rPr lang="en-US" sz="900" dirty="0"/>
              <a:t> needs to be installed both inside and outside of the Singularity container. More specifically, the SAME version of </a:t>
            </a:r>
            <a:r>
              <a:rPr lang="en-US" sz="900" dirty="0" err="1"/>
              <a:t>OpenMPI</a:t>
            </a:r>
            <a:r>
              <a:rPr lang="en-US" sz="900" dirty="0"/>
              <a:t> needs to be installed inside and outside (at least very similar, you can sometimes have two different minor versions, ex: 2.1 and 2.0). </a:t>
            </a:r>
          </a:p>
          <a:p>
            <a:br>
              <a:rPr lang="en-US" sz="900" dirty="0"/>
            </a:br>
            <a:r>
              <a:rPr lang="en-US" sz="900" dirty="0"/>
              <a:t>An example Singularity recipe in the tutorial </a:t>
            </a:r>
            <a:r>
              <a:rPr lang="en-US" sz="900" dirty="0" err="1"/>
              <a:t>Github</a:t>
            </a:r>
            <a:r>
              <a:rPr lang="en-US" sz="900" dirty="0"/>
              <a:t> repository named “</a:t>
            </a:r>
            <a:r>
              <a:rPr lang="en-US" sz="900" dirty="0" err="1"/>
              <a:t>Singularity_openmpi.def</a:t>
            </a:r>
            <a:r>
              <a:rPr lang="en-US" sz="900" dirty="0"/>
              <a:t>” can be used as a template to build MPI-enabled container images for RMACC Summit. It ensures that </a:t>
            </a:r>
            <a:r>
              <a:rPr lang="en-US" sz="900" dirty="0" err="1"/>
              <a:t>OpenMPI</a:t>
            </a:r>
            <a:r>
              <a:rPr lang="en-US" sz="900" dirty="0"/>
              <a:t> 2.0.1 is installed in the image, which matches the </a:t>
            </a:r>
            <a:r>
              <a:rPr lang="en-US" sz="900" dirty="0" err="1"/>
              <a:t>openmpi</a:t>
            </a:r>
            <a:r>
              <a:rPr lang="en-US" sz="900" dirty="0"/>
              <a:t>/2.0.1 module that is available on RMACC Summit.  </a:t>
            </a:r>
          </a:p>
          <a:p>
            <a:br>
              <a:rPr lang="en-US" sz="900" dirty="0"/>
            </a:br>
            <a:r>
              <a:rPr lang="en-US" sz="900" dirty="0"/>
              <a:t>Note that it is also possible to build intel/IMPI containers for use on RMACC Summit, which are likely to have enhanced performance on Summit’s intel architecture compared to </a:t>
            </a:r>
            <a:r>
              <a:rPr lang="en-US" sz="900" dirty="0" err="1"/>
              <a:t>gcc</a:t>
            </a:r>
            <a:r>
              <a:rPr lang="en-US" sz="900" dirty="0"/>
              <a:t>/</a:t>
            </a:r>
            <a:r>
              <a:rPr lang="en-US" sz="900" dirty="0" err="1"/>
              <a:t>OpenMPI</a:t>
            </a:r>
            <a:r>
              <a:rPr lang="en-US" sz="900" dirty="0"/>
              <a:t> containers. If you would like assistance building MPI-enabled containers contact </a:t>
            </a:r>
            <a:r>
              <a:rPr lang="en-US" sz="900" u="sng" dirty="0">
                <a:hlinkClick r:id="rId2"/>
              </a:rPr>
              <a:t>rc-help@colorado.edu</a:t>
            </a:r>
            <a:r>
              <a:rPr lang="en-US" sz="900" dirty="0"/>
              <a:t>.</a:t>
            </a:r>
          </a:p>
          <a:p>
            <a:br>
              <a:rPr lang="en-US" sz="800" dirty="0">
                <a:highlight>
                  <a:srgbClr val="FFFF00"/>
                </a:highlight>
              </a:rPr>
            </a:br>
            <a:br>
              <a:rPr lang="en-US" sz="800" dirty="0">
                <a:highlight>
                  <a:srgbClr val="FFFF00"/>
                </a:highlight>
              </a:rPr>
            </a:br>
            <a:endParaRPr lang="en-US" sz="800" spc="-13" dirty="0">
              <a:highlight>
                <a:srgbClr val="FFFF00"/>
              </a:highlight>
              <a:latin typeface="Courier New" panose="02070309020205020404" pitchFamily="49" charset="0"/>
              <a:cs typeface="Courier New" panose="02070309020205020404" pitchFamily="49" charset="0"/>
            </a:endParaRPr>
          </a:p>
          <a:p>
            <a:pPr marL="6403">
              <a:buClr>
                <a:srgbClr val="A9A57C"/>
              </a:buClr>
              <a:tabLst>
                <a:tab pos="121663" algn="l"/>
              </a:tabLst>
            </a:pP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084040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[”--partition=</a:t>
            </a:r>
            <a:r>
              <a:rPr lang="en-US" sz="800" dirty="0" err="1"/>
              <a:t>sgpu</a:t>
            </a:r>
            <a:r>
              <a:rPr lang="en-US" sz="800" dirty="0"/>
              <a:t>”]):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RMACC Summit)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present NVIDIA Driver on RMACC Summit is 390.48, which is compatible with CUDA 9.1 or lower.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This means you can build a container by bootstrapping a base NVIDIA CUDA image (9.1 or lower)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spTree>
    <p:extLst>
      <p:ext uri="{BB962C8B-B14F-4D97-AF65-F5344CB8AC3E}">
        <p14:creationId xmlns:p14="http://schemas.microsoft.com/office/powerpoint/2010/main" val="2717515833"/>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663575"/>
            <a:ext cx="4114800" cy="615553"/>
          </a:xfrm>
        </p:spPr>
        <p:txBody>
          <a:bodyPr/>
          <a:lstStyle/>
          <a:p>
            <a:r>
              <a:rPr lang="en-US" sz="4000" dirty="0">
                <a:solidFill>
                  <a:srgbClr val="0070C0"/>
                </a:solidFill>
              </a:rPr>
              <a:t>/\/\/  BREAK  /\/\/</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53A86673-14AB-A74B-90E7-786F900AC3E2}"/>
              </a:ext>
            </a:extLst>
          </p:cNvPr>
          <p:cNvSpPr txBox="1"/>
          <p:nvPr/>
        </p:nvSpPr>
        <p:spPr>
          <a:xfrm>
            <a:off x="189727" y="1795311"/>
            <a:ext cx="4230645" cy="861774"/>
          </a:xfrm>
          <a:prstGeom prst="rect">
            <a:avLst/>
          </a:prstGeom>
          <a:noFill/>
        </p:spPr>
        <p:txBody>
          <a:bodyPr wrap="none" rtlCol="0">
            <a:spAutoFit/>
          </a:bodyPr>
          <a:lstStyle/>
          <a:p>
            <a:r>
              <a:rPr lang="en-US" sz="1000" dirty="0">
                <a:solidFill>
                  <a:schemeClr val="accent2">
                    <a:lumMod val="75000"/>
                  </a:schemeClr>
                </a:solidFill>
              </a:rPr>
              <a:t>Task for next session: Create a </a:t>
            </a:r>
            <a:r>
              <a:rPr lang="en-US" sz="1000" dirty="0" err="1">
                <a:solidFill>
                  <a:schemeClr val="accent2">
                    <a:lumMod val="75000"/>
                  </a:schemeClr>
                </a:solidFill>
              </a:rPr>
              <a:t>github</a:t>
            </a:r>
            <a:r>
              <a:rPr lang="en-US" sz="1000" dirty="0">
                <a:solidFill>
                  <a:schemeClr val="accent2">
                    <a:lumMod val="75000"/>
                  </a:schemeClr>
                </a:solidFill>
              </a:rPr>
              <a:t> a account if you don't already have one.</a:t>
            </a:r>
          </a:p>
          <a:p>
            <a:endParaRPr lang="en-US" sz="1000" dirty="0">
              <a:solidFill>
                <a:schemeClr val="accent2">
                  <a:lumMod val="75000"/>
                </a:schemeClr>
              </a:solidFill>
            </a:endParaRPr>
          </a:p>
          <a:p>
            <a:r>
              <a:rPr lang="en-US" sz="1000" dirty="0">
                <a:solidFill>
                  <a:schemeClr val="accent2">
                    <a:lumMod val="75000"/>
                  </a:schemeClr>
                </a:solidFill>
                <a:hlinkClick r:id="rId3"/>
              </a:rPr>
              <a:t>https://github.com/join</a:t>
            </a:r>
            <a:endParaRPr lang="en-US" sz="1000" dirty="0">
              <a:solidFill>
                <a:schemeClr val="accent2">
                  <a:lumMod val="75000"/>
                </a:schemeClr>
              </a:solidFill>
            </a:endParaRPr>
          </a:p>
          <a:p>
            <a:endParaRPr lang="en-US" sz="1000" dirty="0">
              <a:solidFill>
                <a:schemeClr val="accent2">
                  <a:lumMod val="75000"/>
                </a:schemeClr>
              </a:solidFill>
            </a:endParaRPr>
          </a:p>
          <a:p>
            <a:r>
              <a:rPr lang="en-US" sz="1000" dirty="0">
                <a:solidFill>
                  <a:schemeClr val="accent2">
                    <a:lumMod val="75000"/>
                  </a:schemeClr>
                </a:solidFill>
              </a:rPr>
              <a:t>{Remember your username and password!}</a:t>
            </a:r>
          </a:p>
        </p:txBody>
      </p:sp>
    </p:spTree>
    <p:extLst>
      <p:ext uri="{BB962C8B-B14F-4D97-AF65-F5344CB8AC3E}">
        <p14:creationId xmlns:p14="http://schemas.microsoft.com/office/powerpoint/2010/main" val="292891524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962400" cy="377026"/>
          </a:xfrm>
        </p:spPr>
        <p:txBody>
          <a:bodyPr/>
          <a:lstStyle/>
          <a:p>
            <a:r>
              <a:rPr lang="en-US" dirty="0"/>
              <a:t>Review</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5" name="Date Placeholder 5">
            <a:extLst>
              <a:ext uri="{FF2B5EF4-FFF2-40B4-BE49-F238E27FC236}">
                <a16:creationId xmlns:a16="http://schemas.microsoft.com/office/drawing/2014/main" id="{6A51A978-5C4B-BC4B-A21A-1018C12DB07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A1B8357A-14BD-D247-86C8-826A059524CB}"/>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948A1291-EBE3-AA48-B67F-2780FC3A186A}"/>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214890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82907776"/>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Introduction to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49167080"/>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dirty="0"/>
              <a:t>5/23</a:t>
            </a:r>
            <a:r>
              <a:rPr lang="en-US" sz="1000" spc="0" dirty="0"/>
              <a:t>/19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79953832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6908613"/>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spTree>
    <p:extLst>
      <p:ext uri="{BB962C8B-B14F-4D97-AF65-F5344CB8AC3E}">
        <p14:creationId xmlns:p14="http://schemas.microsoft.com/office/powerpoint/2010/main" val="225365947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49110037"/>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spTree>
    <p:extLst>
      <p:ext uri="{BB962C8B-B14F-4D97-AF65-F5344CB8AC3E}">
        <p14:creationId xmlns:p14="http://schemas.microsoft.com/office/powerpoint/2010/main" val="320575243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35</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spTree>
    <p:extLst>
      <p:ext uri="{BB962C8B-B14F-4D97-AF65-F5344CB8AC3E}">
        <p14:creationId xmlns:p14="http://schemas.microsoft.com/office/powerpoint/2010/main" val="1604541638"/>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Logging in</a:t>
            </a:r>
            <a:endParaRPr spc="-40" dirty="0"/>
          </a:p>
        </p:txBody>
      </p:sp>
      <p:sp>
        <p:nvSpPr>
          <p:cNvPr id="3" name="object 3"/>
          <p:cNvSpPr txBox="1"/>
          <p:nvPr/>
        </p:nvSpPr>
        <p:spPr>
          <a:xfrm>
            <a:off x="93698" y="570748"/>
            <a:ext cx="4298886" cy="2692842"/>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If you are using a temporary account: </a:t>
            </a:r>
            <a:r>
              <a:rPr sz="1100" spc="-13" dirty="0">
                <a:latin typeface="Arial"/>
                <a:cs typeface="Arial"/>
              </a:rPr>
              <a:t>In </a:t>
            </a:r>
            <a:r>
              <a:rPr sz="1100" spc="-25" dirty="0">
                <a:latin typeface="Arial"/>
                <a:cs typeface="Arial"/>
              </a:rPr>
              <a:t>a </a:t>
            </a:r>
            <a:r>
              <a:rPr sz="1100" dirty="0">
                <a:latin typeface="Arial"/>
                <a:cs typeface="Arial"/>
              </a:rPr>
              <a:t>terminal </a:t>
            </a:r>
            <a:r>
              <a:rPr sz="1100" spc="5" dirty="0">
                <a:latin typeface="Arial"/>
                <a:cs typeface="Arial"/>
              </a:rPr>
              <a:t>or </a:t>
            </a:r>
            <a:r>
              <a:rPr sz="1100" spc="3" dirty="0">
                <a:latin typeface="Arial"/>
                <a:cs typeface="Arial"/>
              </a:rPr>
              <a:t>Git </a:t>
            </a:r>
            <a:r>
              <a:rPr sz="1100" spc="-3" dirty="0">
                <a:latin typeface="Arial"/>
                <a:cs typeface="Arial"/>
              </a:rPr>
              <a:t>Bash </a:t>
            </a:r>
            <a:r>
              <a:rPr sz="1100" spc="8" dirty="0">
                <a:latin typeface="Arial"/>
                <a:cs typeface="Arial"/>
              </a:rPr>
              <a:t>window, </a:t>
            </a:r>
            <a:r>
              <a:rPr sz="1100" spc="13" dirty="0">
                <a:latin typeface="Arial"/>
                <a:cs typeface="Arial"/>
              </a:rPr>
              <a:t>type </a:t>
            </a:r>
            <a:r>
              <a:rPr sz="1100" spc="3" dirty="0">
                <a:latin typeface="Arial"/>
                <a:cs typeface="Arial"/>
              </a:rPr>
              <a:t>the</a:t>
            </a:r>
            <a:r>
              <a:rPr sz="1100" spc="-20" dirty="0">
                <a:latin typeface="Arial"/>
                <a:cs typeface="Arial"/>
              </a:rPr>
              <a:t> </a:t>
            </a:r>
            <a:r>
              <a:rPr sz="1100" spc="8" dirty="0">
                <a:latin typeface="Arial"/>
                <a:cs typeface="Arial"/>
              </a:rPr>
              <a:t>following:</a:t>
            </a:r>
            <a:endParaRPr sz="1100" dirty="0">
              <a:latin typeface="Arial"/>
              <a:cs typeface="Arial"/>
            </a:endParaRPr>
          </a:p>
          <a:p>
            <a:pPr marL="6403" marR="43863">
              <a:lnSpc>
                <a:spcPts val="3494"/>
              </a:lnSpc>
            </a:pPr>
            <a:r>
              <a:rPr sz="1100" spc="-3" dirty="0" err="1">
                <a:solidFill>
                  <a:srgbClr val="FF0000"/>
                </a:solidFill>
                <a:latin typeface="Courier New"/>
                <a:cs typeface="Courier New"/>
              </a:rPr>
              <a:t>ssh</a:t>
            </a:r>
            <a:r>
              <a:rPr sz="1100" spc="-3" dirty="0">
                <a:solidFill>
                  <a:srgbClr val="FF0000"/>
                </a:solidFill>
                <a:latin typeface="Courier New"/>
                <a:cs typeface="Courier New"/>
              </a:rPr>
              <a:t> </a:t>
            </a:r>
            <a:r>
              <a:rPr lang="en-US" sz="1100" spc="-3" dirty="0">
                <a:solidFill>
                  <a:srgbClr val="FF0000"/>
                </a:solidFill>
                <a:latin typeface="Courier New"/>
                <a:cs typeface="Courier New"/>
              </a:rPr>
              <a:t>–X </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userNNNN@</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tlogin</a:t>
            </a:r>
            <a:r>
              <a:rPr lang="en-US"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1</a:t>
            </a:r>
            <a:r>
              <a:rPr sz="1100" spc="-3" dirty="0">
                <a:solidFill>
                  <a:srgbClr val="FF0000"/>
                </a:solidFill>
                <a:latin typeface="Courier New"/>
                <a:cs typeface="Courier New"/>
                <a:hlinkClick r:id="rId2">
                  <a:extLst>
                    <a:ext uri="{A12FA001-AC4F-418D-AE19-62706E023703}">
                      <ahyp:hlinkClr xmlns:ahyp="http://schemas.microsoft.com/office/drawing/2018/hyperlinkcolor" val="tx"/>
                    </a:ext>
                  </a:extLst>
                </a:hlinkClick>
              </a:rPr>
              <a:t>.rc.colorado.edu</a:t>
            </a:r>
            <a:endParaRPr lang="en-US" sz="1100" spc="-3" dirty="0">
              <a:solidFill>
                <a:srgbClr val="FF0000"/>
              </a:solidFill>
              <a:latin typeface="Courier New"/>
              <a:cs typeface="Courier New"/>
            </a:endParaRPr>
          </a:p>
          <a:p>
            <a:pPr marL="6403" marR="43863">
              <a:lnSpc>
                <a:spcPts val="3494"/>
              </a:lnSpc>
            </a:pPr>
            <a:r>
              <a:rPr sz="1100" spc="-3" dirty="0">
                <a:solidFill>
                  <a:srgbClr val="FF0000"/>
                </a:solidFill>
                <a:latin typeface="Courier New"/>
                <a:cs typeface="Courier New"/>
              </a:rPr>
              <a:t>Password:</a:t>
            </a:r>
            <a:endParaRPr lang="en-US" sz="1100" spc="-3" dirty="0">
              <a:solidFill>
                <a:srgbClr val="FF0000"/>
              </a:solidFill>
              <a:latin typeface="Courier New"/>
              <a:cs typeface="Courier New"/>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121663" indent="-115260">
              <a:buClr>
                <a:srgbClr val="A9A57C"/>
              </a:buClr>
              <a:buChar char="•"/>
              <a:tabLst>
                <a:tab pos="121663" algn="l"/>
              </a:tabLst>
            </a:pPr>
            <a:endParaRPr lang="en-US" sz="1100" spc="-13" dirty="0">
              <a:solidFill>
                <a:srgbClr val="2F2B20"/>
              </a:solidFill>
              <a:latin typeface="Arial"/>
              <a:cs typeface="Arial"/>
            </a:endParaRPr>
          </a:p>
          <a:p>
            <a:pPr marL="6403">
              <a:buClr>
                <a:srgbClr val="A9A57C"/>
              </a:buClr>
              <a:tabLst>
                <a:tab pos="121663" algn="l"/>
              </a:tabLst>
            </a:pPr>
            <a:r>
              <a:rPr lang="en-US" sz="1100" spc="-13" dirty="0">
                <a:latin typeface="Arial"/>
                <a:cs typeface="Arial"/>
              </a:rPr>
              <a:t>If you are using your regular RC account (e.g., ‘</a:t>
            </a:r>
            <a:r>
              <a:rPr lang="en-US" sz="1100" spc="-13" dirty="0" err="1">
                <a:latin typeface="Courier New" panose="02070309020205020404" pitchFamily="49" charset="0"/>
                <a:cs typeface="Courier New" panose="02070309020205020404" pitchFamily="49" charset="0"/>
              </a:rPr>
              <a:t>monaghaa</a:t>
            </a:r>
            <a:r>
              <a:rPr lang="en-US" sz="1100" spc="-13" dirty="0">
                <a:latin typeface="Arial"/>
                <a:cs typeface="Arial"/>
              </a:rPr>
              <a:t>’ for me), log in as you normally would. </a:t>
            </a:r>
            <a:endParaRPr lang="en-US" sz="1100" dirty="0">
              <a:latin typeface="Courier New"/>
              <a:cs typeface="Courier New"/>
            </a:endParaRPr>
          </a:p>
          <a:p>
            <a:pPr marL="6403" marR="43863">
              <a:lnSpc>
                <a:spcPts val="3494"/>
              </a:lnSpc>
              <a:spcBef>
                <a:spcPts val="391"/>
              </a:spcBef>
            </a:pPr>
            <a:endParaRPr sz="121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36</a:t>
            </a:fld>
            <a:endParaRPr lang="en-US" spc="-20" dirty="0"/>
          </a:p>
        </p:txBody>
      </p:sp>
      <p:sp>
        <p:nvSpPr>
          <p:cNvPr id="9" name="object 3">
            <a:extLst>
              <a:ext uri="{FF2B5EF4-FFF2-40B4-BE49-F238E27FC236}">
                <a16:creationId xmlns:a16="http://schemas.microsoft.com/office/drawing/2014/main" id="{CF571288-F070-884D-AC94-3CAE67004CAD}"/>
              </a:ext>
            </a:extLst>
          </p:cNvPr>
          <p:cNvSpPr txBox="1"/>
          <p:nvPr/>
        </p:nvSpPr>
        <p:spPr>
          <a:xfrm>
            <a:off x="65989" y="1874232"/>
            <a:ext cx="4298886" cy="314242"/>
          </a:xfrm>
          <a:prstGeom prst="rect">
            <a:avLst/>
          </a:prstGeom>
        </p:spPr>
        <p:txBody>
          <a:bodyPr vert="horz" wrap="square" lIns="0" tIns="6403" rIns="0" bIns="0" rtlCol="0">
            <a:spAutoFit/>
          </a:bodyPr>
          <a:lstStyle/>
          <a:p>
            <a:pPr marL="6403">
              <a:spcBef>
                <a:spcPts val="50"/>
              </a:spcBef>
              <a:buClr>
                <a:srgbClr val="A9A57C"/>
              </a:buClr>
              <a:tabLst>
                <a:tab pos="121663" algn="l"/>
              </a:tabLst>
            </a:pPr>
            <a:r>
              <a:rPr lang="en-US" sz="1000" i="1" spc="-10" dirty="0">
                <a:solidFill>
                  <a:srgbClr val="2F2B20"/>
                </a:solidFill>
                <a:latin typeface="Arial"/>
                <a:cs typeface="Arial"/>
              </a:rPr>
              <a:t>**Note that</a:t>
            </a:r>
            <a:r>
              <a:rPr sz="1000" i="1" spc="-10" dirty="0">
                <a:solidFill>
                  <a:srgbClr val="2F2B20"/>
                </a:solidFill>
                <a:latin typeface="Arial"/>
                <a:cs typeface="Arial"/>
              </a:rPr>
              <a:t> </a:t>
            </a:r>
            <a:r>
              <a:rPr lang="en-US" sz="1000" i="1" spc="-3" dirty="0" err="1">
                <a:solidFill>
                  <a:srgbClr val="2F2B20"/>
                </a:solidFill>
                <a:latin typeface="Courier New"/>
                <a:cs typeface="Courier New"/>
              </a:rPr>
              <a:t>user</a:t>
            </a:r>
            <a:r>
              <a:rPr lang="en-US" sz="1000" i="1" spc="-3" dirty="0" err="1">
                <a:solidFill>
                  <a:srgbClr val="FF0000"/>
                </a:solidFill>
                <a:latin typeface="Courier New"/>
                <a:cs typeface="Courier New"/>
              </a:rPr>
              <a:t>NNNN</a:t>
            </a:r>
            <a:r>
              <a:rPr lang="en-US" sz="1000" i="1" spc="-3" dirty="0">
                <a:solidFill>
                  <a:srgbClr val="FF0000"/>
                </a:solidFill>
                <a:latin typeface="Courier New"/>
                <a:cs typeface="Courier New"/>
              </a:rPr>
              <a:t> </a:t>
            </a:r>
            <a:r>
              <a:rPr lang="en-US" sz="1000" i="1" spc="-3" dirty="0">
                <a:latin typeface="Arial" panose="020B0604020202020204" pitchFamily="34" charset="0"/>
                <a:cs typeface="Arial" panose="020B0604020202020204" pitchFamily="34" charset="0"/>
              </a:rPr>
              <a:t>is a temporary account that I have assigned to you, along with a password. If you do not have one, let me know.</a:t>
            </a:r>
            <a:endParaRPr sz="1000" i="1"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58085D1-208C-C24E-A640-EFDF29AB6AB2}"/>
              </a:ext>
            </a:extLst>
          </p:cNvPr>
          <p:cNvCxnSpPr/>
          <p:nvPr/>
        </p:nvCxnSpPr>
        <p:spPr>
          <a:xfrm>
            <a:off x="57150" y="2339975"/>
            <a:ext cx="44958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Date Placeholder 5">
            <a:extLst>
              <a:ext uri="{FF2B5EF4-FFF2-40B4-BE49-F238E27FC236}">
                <a16:creationId xmlns:a16="http://schemas.microsoft.com/office/drawing/2014/main" id="{2A6ACB2F-95E4-DE4D-A4F4-0E85323C287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8A3EC1F6-D3E8-5541-BC3E-1818975AFE8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0" name="Straight Connector 9">
            <a:extLst>
              <a:ext uri="{FF2B5EF4-FFF2-40B4-BE49-F238E27FC236}">
                <a16:creationId xmlns:a16="http://schemas.microsoft.com/office/drawing/2014/main" id="{0E314CE0-EFCE-9F41-8D31-CEF323228E8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4711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p:spPr>
        <p:txBody>
          <a:bodyPr vert="horz" wrap="square" lIns="0" tIns="6403" rIns="0" bIns="0" rtlCol="0">
            <a:spAutoFit/>
          </a:bodyPr>
          <a:lstStyle/>
          <a:p>
            <a:pPr marL="6403">
              <a:spcBef>
                <a:spcPts val="50"/>
              </a:spcBef>
            </a:pPr>
            <a:r>
              <a:rPr lang="en-US" spc="-40" dirty="0"/>
              <a:t>Getting on a compute node</a:t>
            </a:r>
            <a:endParaRPr spc="-40" dirty="0"/>
          </a:p>
        </p:txBody>
      </p:sp>
      <p:sp>
        <p:nvSpPr>
          <p:cNvPr id="3" name="object 3"/>
          <p:cNvSpPr txBox="1"/>
          <p:nvPr/>
        </p:nvSpPr>
        <p:spPr>
          <a:xfrm>
            <a:off x="93698" y="739775"/>
            <a:ext cx="4649752" cy="2407123"/>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Navigate to </a:t>
            </a:r>
            <a:r>
              <a:rPr lang="en-US" sz="1100" spc="-13" dirty="0" err="1">
                <a:latin typeface="Arial"/>
                <a:cs typeface="Arial"/>
              </a:rPr>
              <a:t>scompile</a:t>
            </a:r>
            <a:endParaRPr lang="en-US" sz="1100" spc="-13" dirty="0">
              <a:latin typeface="Arial"/>
              <a:cs typeface="Arial"/>
            </a:endParaRPr>
          </a:p>
          <a:p>
            <a:pPr marL="6403">
              <a:buClr>
                <a:srgbClr val="A9A57C"/>
              </a:buClr>
              <a:tabLst>
                <a:tab pos="121663" algn="l"/>
              </a:tabLst>
            </a:pPr>
            <a:endParaRPr lang="en-US" sz="400" dirty="0">
              <a:latin typeface="Arial"/>
              <a:cs typeface="Arial"/>
            </a:endParaRPr>
          </a:p>
          <a:p>
            <a:pPr marL="6403" marR="43863"/>
            <a:r>
              <a:rPr lang="en-US" sz="1100" spc="-3" dirty="0" err="1">
                <a:solidFill>
                  <a:srgbClr val="FF0000"/>
                </a:solidFill>
                <a:latin typeface="Courier New"/>
                <a:cs typeface="Courier New"/>
              </a:rPr>
              <a:t>ssh</a:t>
            </a:r>
            <a:r>
              <a:rPr lang="en-US" sz="1100" spc="-3" dirty="0">
                <a:solidFill>
                  <a:srgbClr val="FF0000"/>
                </a:solidFill>
                <a:latin typeface="Courier New"/>
                <a:cs typeface="Courier New"/>
              </a:rPr>
              <a:t> </a:t>
            </a:r>
            <a:r>
              <a:rPr lang="en-US" sz="1100" spc="-3" dirty="0" err="1">
                <a:solidFill>
                  <a:srgbClr val="FF0000"/>
                </a:solidFill>
                <a:latin typeface="Courier New"/>
                <a:cs typeface="Courier New"/>
              </a:rPr>
              <a:t>scompile</a:t>
            </a:r>
            <a:endParaRPr lang="en-US" sz="1100" spc="-3" dirty="0">
              <a:solidFill>
                <a:srgbClr val="FF0000"/>
              </a:solidFill>
              <a:latin typeface="Courier New"/>
              <a:cs typeface="Courier New"/>
            </a:endParaRPr>
          </a:p>
          <a:p>
            <a:pPr marL="6403" marR="43863"/>
            <a:endParaRPr lang="en-US" sz="1100" spc="-3" dirty="0">
              <a:latin typeface="Arial" panose="020B0604020202020204" pitchFamily="34" charset="0"/>
              <a:cs typeface="Arial" panose="020B0604020202020204" pitchFamily="34" charset="0"/>
            </a:endParaRPr>
          </a:p>
          <a:p>
            <a:pPr marL="6403">
              <a:buClr>
                <a:srgbClr val="A9A57C"/>
              </a:buClr>
              <a:tabLst>
                <a:tab pos="121663" algn="l"/>
              </a:tabLst>
            </a:pPr>
            <a:r>
              <a:rPr lang="en-US" sz="1100" spc="-13" dirty="0">
                <a:latin typeface="Arial"/>
                <a:cs typeface="Arial"/>
              </a:rPr>
              <a:t>Now start an interactive job:</a:t>
            </a:r>
          </a:p>
          <a:p>
            <a:pPr marL="6403">
              <a:buClr>
                <a:srgbClr val="A9A57C"/>
              </a:buClr>
              <a:tabLst>
                <a:tab pos="121663" algn="l"/>
              </a:tabLst>
            </a:pPr>
            <a:endParaRPr sz="400" dirty="0">
              <a:solidFill>
                <a:srgbClr val="FF0000"/>
              </a:solidFill>
              <a:latin typeface="Arial"/>
              <a:cs typeface="Arial"/>
            </a:endParaRPr>
          </a:p>
          <a:p>
            <a:pPr marL="6403" marR="43863"/>
            <a:r>
              <a:rPr lang="en-US" sz="1000" spc="-3" dirty="0" err="1">
                <a:solidFill>
                  <a:srgbClr val="FF0000"/>
                </a:solidFill>
                <a:latin typeface="Courier New"/>
                <a:cs typeface="Courier New"/>
              </a:rPr>
              <a:t>sinteractive</a:t>
            </a:r>
            <a:r>
              <a:rPr lang="en-US" sz="1000" spc="-3" dirty="0">
                <a:solidFill>
                  <a:srgbClr val="FF0000"/>
                </a:solidFill>
                <a:latin typeface="Courier New"/>
                <a:cs typeface="Courier New"/>
              </a:rPr>
              <a:t> –n 2 –t 90 –-reservation=container</a:t>
            </a:r>
          </a:p>
          <a:p>
            <a:pPr marL="6403" marR="43863"/>
            <a:endParaRPr lang="en-US" sz="10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Load singularity and set up environment</a:t>
            </a:r>
          </a:p>
          <a:p>
            <a:pPr marL="6403" marR="43863"/>
            <a:endParaRPr lang="en-US" sz="1000" spc="-3" dirty="0">
              <a:latin typeface="Courier New"/>
              <a:cs typeface="Courier New"/>
            </a:endParaRPr>
          </a:p>
          <a:p>
            <a:pPr marL="6403" marR="43863"/>
            <a:r>
              <a:rPr lang="en-US" sz="1000" spc="-3" dirty="0">
                <a:solidFill>
                  <a:srgbClr val="FF0000"/>
                </a:solidFill>
                <a:latin typeface="Courier New"/>
                <a:cs typeface="Courier New"/>
              </a:rPr>
              <a:t>module load singularity/3.0.2</a:t>
            </a:r>
          </a:p>
          <a:p>
            <a:pPr marL="6403" marR="43863"/>
            <a:r>
              <a:rPr lang="en-US" sz="1000" spc="-3" dirty="0">
                <a:solidFill>
                  <a:srgbClr val="FF0000"/>
                </a:solidFill>
                <a:latin typeface="Courier New"/>
                <a:cs typeface="Courier New"/>
              </a:rPr>
              <a:t>export SINGULARITY_TMPDIR=/scratch/summit/$USER</a:t>
            </a:r>
          </a:p>
          <a:p>
            <a:pPr marL="6403" marR="43863"/>
            <a:r>
              <a:rPr lang="en-US" sz="1000" spc="-3" dirty="0">
                <a:solidFill>
                  <a:srgbClr val="FF0000"/>
                </a:solidFill>
                <a:latin typeface="Courier New"/>
                <a:cs typeface="Courier New"/>
              </a:rPr>
              <a:t>export SINGULARITY_CACHEDIR=/scratch/summit/$USER </a:t>
            </a:r>
          </a:p>
          <a:p>
            <a:pPr marL="6403" marR="43863"/>
            <a:endParaRPr lang="en-US" sz="1100" spc="-3" dirty="0">
              <a:latin typeface="Courier New"/>
              <a:cs typeface="Courier New"/>
            </a:endParaRPr>
          </a:p>
          <a:p>
            <a:pPr marL="6403" marR="43863"/>
            <a:endParaRPr lang="en-US" sz="1100" spc="-13" dirty="0">
              <a:latin typeface="Arial"/>
              <a:cs typeface="Arial"/>
            </a:endParaRPr>
          </a:p>
          <a:p>
            <a:pPr marL="6403" marR="43863"/>
            <a:r>
              <a:rPr lang="en-US" sz="1100" spc="-13" dirty="0">
                <a:latin typeface="Arial"/>
                <a:cs typeface="Arial"/>
              </a:rPr>
              <a:t>…We will go through examples together in the following slides. </a:t>
            </a:r>
            <a:endParaRPr sz="800" dirty="0">
              <a:latin typeface="Courier New"/>
              <a:cs typeface="Courier New"/>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37</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6763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1806958"/>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/scratch/summit/$USER/rmacc_2019_container_tutorial/</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38</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6255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39</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71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2050268"/>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A container is a portable environment that packages some or all of the following: an operating system, software, libraries, compilers, data and workflows. Containers enable:</a:t>
            </a:r>
          </a:p>
          <a:p>
            <a:pPr marL="6403">
              <a:spcBef>
                <a:spcPts val="328"/>
              </a:spcBef>
              <a:buClr>
                <a:srgbClr val="A9A57C"/>
              </a:buClr>
              <a:tabLst>
                <a:tab pos="121663" algn="l"/>
              </a:tabLst>
            </a:pPr>
            <a:endParaRPr lang="en-US" sz="121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50" dirty="0">
                <a:solidFill>
                  <a:srgbClr val="2F2B20"/>
                </a:solidFill>
                <a:latin typeface="Arial"/>
                <a:cs typeface="Arial"/>
              </a:rPr>
              <a:t>User Freedom </a:t>
            </a:r>
          </a:p>
          <a:p>
            <a:pPr marL="121663" indent="-115260">
              <a:spcBef>
                <a:spcPts val="328"/>
              </a:spcBef>
              <a:buClr>
                <a:srgbClr val="A9A57C"/>
              </a:buClr>
              <a:buChar char="•"/>
              <a:tabLst>
                <a:tab pos="121663" algn="l"/>
              </a:tabLst>
            </a:pPr>
            <a:endParaRPr sz="1210" dirty="0">
              <a:latin typeface="Arial"/>
              <a:cs typeface="Arial"/>
            </a:endParaRPr>
          </a:p>
        </p:txBody>
      </p:sp>
      <p:sp>
        <p:nvSpPr>
          <p:cNvPr id="6" name="Date Placeholder 5">
            <a:extLst>
              <a:ext uri="{FF2B5EF4-FFF2-40B4-BE49-F238E27FC236}">
                <a16:creationId xmlns:a16="http://schemas.microsoft.com/office/drawing/2014/main" id="{753464D4-2ECC-C94B-9F77-492E817E80C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7512B6B3-9F03-8C4D-AD23-25B29736D487}"/>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506784289"/>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40</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404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41</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367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785378"/>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Provide a label under “Create a New Access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Click “Create New Token”</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mkdir</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echo “&lt;your-token&gt;” &gt; ~/.singularity/</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sylabs</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-token</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myrecipe.def</a:t>
            </a: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3431414149"/>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43</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&amp;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AA9C0CD3-72BB-2144-8ADD-FC0C09EF38A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52F8B33E-2158-184B-B88F-AB83A480139C}"/>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8ADCF873-6488-8B4D-A7D1-A181ED38DC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815966"/>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FF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sp>
        <p:nvSpPr>
          <p:cNvPr id="5" name="Date Placeholder 5">
            <a:extLst>
              <a:ext uri="{FF2B5EF4-FFF2-40B4-BE49-F238E27FC236}">
                <a16:creationId xmlns:a16="http://schemas.microsoft.com/office/drawing/2014/main" id="{2F8F0EEC-6165-3140-8980-9ACACDB5014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0F9605AB-AE17-8248-A451-E4CE7F57F55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2283105"/>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11" name="Rectangle 10">
            <a:extLst>
              <a:ext uri="{FF2B5EF4-FFF2-40B4-BE49-F238E27FC236}">
                <a16:creationId xmlns:a16="http://schemas.microsoft.com/office/drawing/2014/main" id="{2834298F-0236-8648-B203-29F314A85968}"/>
              </a:ext>
            </a:extLst>
          </p:cNvPr>
          <p:cNvSpPr/>
          <p:nvPr/>
        </p:nvSpPr>
        <p:spPr>
          <a:xfrm>
            <a:off x="171450" y="663575"/>
            <a:ext cx="4213507" cy="286232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”Pulling” containers onto Summit can require substantial diskspace and can often fill up the /</a:t>
            </a:r>
            <a:r>
              <a:rPr lang="en-US" sz="1000" dirty="0" err="1">
                <a:solidFill>
                  <a:srgbClr val="000000"/>
                </a:solidFill>
                <a:latin typeface="Helvetica Neue" panose="02000503000000020004" pitchFamily="2" charset="0"/>
              </a:rPr>
              <a:t>tmp</a:t>
            </a:r>
            <a:r>
              <a:rPr lang="en-US" sz="1000" dirty="0">
                <a:solidFill>
                  <a:srgbClr val="000000"/>
                </a:solidFill>
                <a:latin typeface="Helvetica Neue" panose="02000503000000020004" pitchFamily="2" charset="0"/>
              </a:rPr>
              <a:t> directory with temporary files.  Setting an alternate temporary directory as follows can alleviate this issue:</a:t>
            </a:r>
          </a:p>
          <a:p>
            <a:r>
              <a:rPr lang="en-US" sz="1000" dirty="0">
                <a:solidFill>
                  <a:srgbClr val="FF0000"/>
                </a:solidFill>
                <a:latin typeface="Courier" pitchFamily="2" charset="0"/>
                <a:cs typeface="Calibri" panose="020F0502020204030204" pitchFamily="34" charset="0"/>
              </a:rPr>
              <a:t>export SINGULARITY_TMPDIR=/scratch/summit/$USER</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or “</a:t>
            </a:r>
            <a:r>
              <a:rPr lang="en-US" sz="1000" dirty="0">
                <a:solidFill>
                  <a:srgbClr val="000000"/>
                </a:solidFill>
                <a:latin typeface="Courier New" panose="02070309020205020404" pitchFamily="49" charset="0"/>
                <a:cs typeface="Courier New" panose="02070309020205020404" pitchFamily="49" charset="0"/>
              </a:rPr>
              <a:t>yum -y update</a:t>
            </a:r>
            <a:r>
              <a:rPr lang="en-US" sz="1000" dirty="0">
                <a:solidFill>
                  <a:srgbClr val="000000"/>
                </a:solidFill>
                <a:latin typeface="Helvetica Neue" panose="02000503000000020004" pitchFamily="2" charset="0"/>
              </a:rPr>
              <a:t>” (depending on which Linux version you install).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8" name="Date Placeholder 5">
            <a:extLst>
              <a:ext uri="{FF2B5EF4-FFF2-40B4-BE49-F238E27FC236}">
                <a16:creationId xmlns:a16="http://schemas.microsoft.com/office/drawing/2014/main" id="{4328C73B-6114-0741-B64C-57EC1A09DB9B}"/>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DC281138-8089-7C43-9FEF-1260AA5E7E49}"/>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09421196"/>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000548"/>
          </a:xfrm>
          <a:prstGeom prst="rect">
            <a:avLst/>
          </a:prstGeom>
        </p:spPr>
        <p:txBody>
          <a:bodyPr wrap="square">
            <a:spAutoFit/>
          </a:bodyPr>
          <a:lstStyle/>
          <a:p>
            <a:r>
              <a:rPr lang="en-US" sz="1200" dirty="0">
                <a:solidFill>
                  <a:srgbClr val="000000"/>
                </a:solidFill>
                <a:latin typeface="Helvetica Neue" panose="02000503000000020004" pitchFamily="2" charset="0"/>
              </a:rPr>
              <a:t>We didn’t cover the following topics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Container security and verification</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Searching for containers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Overlays </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Running services with containers (“instances”)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Setting environment variables at runtime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Installing Singularity on your laptop or desktop machine</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Best practices (see Aaron Holt</a:t>
            </a:r>
            <a:r>
              <a:rPr lang="en-US" sz="1000" dirty="0">
                <a:solidFill>
                  <a:srgbClr val="000000"/>
                </a:solidFill>
                <a:latin typeface="Helvetica Neue" panose="02000503000000020004" pitchFamily="2" charset="0"/>
                <a:hlinkClick r:id="rId2"/>
              </a:rPr>
              <a:t>’s RMACC presentation)</a:t>
            </a:r>
            <a:endParaRPr lang="en-US" sz="800" u="sng" dirty="0">
              <a:solidFill>
                <a:srgbClr val="000000"/>
              </a:solidFill>
              <a:latin typeface="Helvetica Neue" panose="02000503000000020004" pitchFamily="2" charset="0"/>
              <a:hlinkClick r:id="rId2"/>
            </a:endParaRPr>
          </a:p>
          <a:p>
            <a:pPr marL="1085850" lvl="2" indent="-171450">
              <a:buFont typeface="Arial" panose="020B0604020202020204" pitchFamily="34" charset="0"/>
              <a:buChar char="•"/>
            </a:pPr>
            <a:r>
              <a:rPr lang="en-US" sz="800" u="sng" dirty="0">
                <a:solidFill>
                  <a:srgbClr val="000000"/>
                </a:solidFill>
                <a:latin typeface="Helvetica Neue" panose="02000503000000020004" pitchFamily="2" charset="0"/>
                <a:hlinkClick r:id="rId2"/>
              </a:rPr>
              <a:t>https://github.com/ResearchComputing/container-best-practices-rmacc19</a:t>
            </a:r>
            <a:endParaRPr lang="en-US" sz="800" i="1" dirty="0">
              <a:solidFill>
                <a:srgbClr val="000000"/>
              </a:solidFill>
              <a:latin typeface="Helvetica Neue" panose="02000503000000020004" pitchFamily="2" charset="0"/>
            </a:endParaRPr>
          </a:p>
          <a:p>
            <a:pPr marL="1085850" lvl="2" indent="-171450">
              <a:buFont typeface="Arial" panose="020B0604020202020204" pitchFamily="34" charset="0"/>
              <a:buChar char="•"/>
            </a:pPr>
            <a:endParaRPr lang="en-US" sz="8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628650" lvl="1" indent="-171450">
              <a:buFont typeface="Arial" panose="020B0604020202020204" pitchFamily="34" charset="0"/>
              <a:buChar char="•"/>
            </a:pPr>
            <a:endParaRPr lang="en-US" sz="8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Rectangle 1">
            <a:extLst>
              <a:ext uri="{FF2B5EF4-FFF2-40B4-BE49-F238E27FC236}">
                <a16:creationId xmlns:a16="http://schemas.microsoft.com/office/drawing/2014/main" id="{BBDC1FBD-FB07-6547-A1D7-018EC3176A0E}"/>
              </a:ext>
            </a:extLst>
          </p:cNvPr>
          <p:cNvSpPr/>
          <p:nvPr/>
        </p:nvSpPr>
        <p:spPr>
          <a:xfrm>
            <a:off x="704850" y="2541824"/>
            <a:ext cx="2438400" cy="400110"/>
          </a:xfrm>
          <a:prstGeom prst="rect">
            <a:avLst/>
          </a:prstGeom>
        </p:spPr>
        <p:txBody>
          <a:bodyPr wrap="square">
            <a:spAutoFit/>
          </a:bodyPr>
          <a:lstStyle/>
          <a:p>
            <a:r>
              <a:rPr lang="en-US" sz="1000" spc="-25" dirty="0">
                <a:solidFill>
                  <a:srgbClr val="999999"/>
                </a:solidFill>
                <a:latin typeface="Tahoma"/>
                <a:cs typeface="Tahoma"/>
                <a:hlinkClick r:id="rId4"/>
              </a:rPr>
              <a:t>For information on these and other topics: </a:t>
            </a:r>
            <a:r>
              <a:rPr lang="en-US" sz="1000" i="1" spc="-25" dirty="0">
                <a:solidFill>
                  <a:srgbClr val="999999"/>
                </a:solidFill>
                <a:latin typeface="Tahoma"/>
                <a:cs typeface="Tahoma"/>
                <a:hlinkClick r:id="rId4"/>
              </a:rPr>
              <a:t>https://www.sylabs.io/docs/</a:t>
            </a:r>
            <a:r>
              <a:rPr lang="en-US" sz="1000" i="1" spc="-25" dirty="0">
                <a:solidFill>
                  <a:srgbClr val="999999"/>
                </a:solidFill>
                <a:latin typeface="Tahoma"/>
                <a:cs typeface="Tahoma"/>
              </a:rPr>
              <a:t> </a:t>
            </a:r>
            <a:endParaRPr lang="en-US" sz="1000" dirty="0"/>
          </a:p>
        </p:txBody>
      </p:sp>
    </p:spTree>
    <p:extLst>
      <p:ext uri="{BB962C8B-B14F-4D97-AF65-F5344CB8AC3E}">
        <p14:creationId xmlns:p14="http://schemas.microsoft.com/office/powerpoint/2010/main" val="2545867995"/>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47</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721220"/>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i="1" dirty="0">
                <a:solidFill>
                  <a:srgbClr val="2F2B20"/>
                </a:solidFill>
                <a:latin typeface="Arial"/>
                <a:cs typeface="Arial"/>
                <a:hlinkClick r:id="rId2"/>
              </a:rPr>
              <a:t>https://curc.readthedocs.io/en/latest/compute/data-transfer.html</a:t>
            </a:r>
            <a:endParaRPr lang="en-US" sz="800" i="1"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sp>
        <p:nvSpPr>
          <p:cNvPr id="5" name="Date Placeholder 5">
            <a:extLst>
              <a:ext uri="{FF2B5EF4-FFF2-40B4-BE49-F238E27FC236}">
                <a16:creationId xmlns:a16="http://schemas.microsoft.com/office/drawing/2014/main" id="{C1B9B0EC-7F7B-D045-A5B5-4B1FD31D7967}"/>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6" name="Picture 5">
            <a:extLst>
              <a:ext uri="{FF2B5EF4-FFF2-40B4-BE49-F238E27FC236}">
                <a16:creationId xmlns:a16="http://schemas.microsoft.com/office/drawing/2014/main" id="{776F37C9-F157-8445-BFD8-11C310E02AD7}"/>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8651001"/>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48</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342446" y="1340458"/>
            <a:ext cx="4191000" cy="1717778"/>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pPr marL="12700"/>
            <a:r>
              <a:rPr lang="en-US" sz="900" i="1" spc="-10" dirty="0">
                <a:solidFill>
                  <a:schemeClr val="bg1">
                    <a:lumMod val="65000"/>
                  </a:schemeClr>
                </a:solidFill>
                <a:latin typeface="Tahoma"/>
                <a:cs typeface="Tahoma"/>
                <a:hlinkClick r:id="rId2"/>
              </a:rPr>
              <a:t>https://github.com/researchcomputing/rmacc_2019_container_tutorial</a:t>
            </a:r>
            <a:endParaRPr lang="en-US" sz="900" i="1" spc="-10" dirty="0">
              <a:solidFill>
                <a:schemeClr val="bg1">
                  <a:lumMod val="65000"/>
                </a:schemeClr>
              </a:solidFill>
              <a:latin typeface="Tahoma"/>
              <a:cs typeface="Tahoma"/>
            </a:endParaRPr>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r>
              <a:rPr lang="en-US" sz="900" i="1" spc="-25" dirty="0">
                <a:solidFill>
                  <a:srgbClr val="999999"/>
                </a:solidFill>
                <a:latin typeface="Tahoma"/>
                <a:cs typeface="Tahoma"/>
                <a:hlinkClick r:id="rId3"/>
              </a:rPr>
              <a:t>https://curc.readthedocs.io/en/latest/software/ContainerizationonSummit.html</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4"/>
              </a:rPr>
              <a:t>https://www.chpc.utah.edu/documentation/software/containers.php</a:t>
            </a: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hlinkClick r:id="rId5"/>
              </a:rPr>
              <a:t>https://www.sylabs.io/docs/</a:t>
            </a:r>
            <a:r>
              <a:rPr lang="en-US" sz="900" i="1" spc="-25" dirty="0">
                <a:solidFill>
                  <a:srgbClr val="999999"/>
                </a:solidFill>
                <a:latin typeface="Tahoma"/>
                <a:cs typeface="Tahoma"/>
              </a:rPr>
              <a:t> (documentation for Singularity)</a:t>
            </a:r>
          </a:p>
          <a:p>
            <a:pPr marL="12700">
              <a:lnSpc>
                <a:spcPct val="100000"/>
              </a:lnSpc>
            </a:pPr>
            <a:r>
              <a:rPr lang="en-US" sz="900" i="1" spc="-25" dirty="0">
                <a:solidFill>
                  <a:srgbClr val="999999"/>
                </a:solidFill>
                <a:latin typeface="Tahoma"/>
                <a:cs typeface="Tahoma"/>
                <a:hlinkClick r:id="rId6"/>
              </a:rPr>
              <a:t>https://www.singularity-hub.org/</a:t>
            </a:r>
            <a:r>
              <a:rPr lang="en-US" sz="900" i="1" spc="-25" dirty="0">
                <a:solidFill>
                  <a:srgbClr val="999999"/>
                </a:solidFill>
                <a:latin typeface="Tahoma"/>
                <a:cs typeface="Tahoma"/>
              </a:rPr>
              <a:t>    (Singularity Hub)</a:t>
            </a:r>
          </a:p>
          <a:p>
            <a:pPr marL="12700"/>
            <a:r>
              <a:rPr lang="en-US" sz="900" i="1" spc="-25" dirty="0">
                <a:solidFill>
                  <a:srgbClr val="999999"/>
                </a:solidFill>
                <a:latin typeface="Tahoma"/>
                <a:cs typeface="Tahoma"/>
                <a:hlinkClick r:id="rId7"/>
              </a:rPr>
              <a:t>https://cloud.sylabs.io/library</a:t>
            </a:r>
            <a:r>
              <a:rPr lang="en-US" sz="900" i="1" spc="-25" dirty="0">
                <a:solidFill>
                  <a:srgbClr val="999999"/>
                </a:solidFill>
                <a:latin typeface="Tahoma"/>
                <a:cs typeface="Tahoma"/>
              </a:rPr>
              <a:t> (</a:t>
            </a:r>
            <a:r>
              <a:rPr lang="en-US" sz="900" i="1" spc="-25" dirty="0" err="1">
                <a:solidFill>
                  <a:srgbClr val="999999"/>
                </a:solidFill>
                <a:latin typeface="Tahoma"/>
                <a:cs typeface="Tahoma"/>
              </a:rPr>
              <a:t>Sylabs</a:t>
            </a:r>
            <a:r>
              <a:rPr lang="en-US" sz="900" i="1" spc="-25" dirty="0">
                <a:solidFill>
                  <a:srgbClr val="999999"/>
                </a:solidFill>
                <a:latin typeface="Tahoma"/>
                <a:cs typeface="Tahoma"/>
              </a:rPr>
              <a:t> Library)</a:t>
            </a:r>
          </a:p>
          <a:p>
            <a:pPr marL="12700">
              <a:lnSpc>
                <a:spcPct val="100000"/>
              </a:lnSpc>
            </a:pPr>
            <a:endParaRPr lang="en-US" sz="900" i="1" spc="-25" dirty="0">
              <a:solidFill>
                <a:srgbClr val="999999"/>
              </a:solidFill>
              <a:latin typeface="Tahoma"/>
              <a:cs typeface="Tahoma"/>
            </a:endParaRPr>
          </a:p>
        </p:txBody>
      </p:sp>
      <p:sp>
        <p:nvSpPr>
          <p:cNvPr id="6" name="Date Placeholder 5">
            <a:extLst>
              <a:ext uri="{FF2B5EF4-FFF2-40B4-BE49-F238E27FC236}">
                <a16:creationId xmlns:a16="http://schemas.microsoft.com/office/drawing/2014/main" id="{BB126D94-90BD-4549-A7ED-8C6B9D0B5CFD}"/>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7" name="Picture 6">
            <a:extLst>
              <a:ext uri="{FF2B5EF4-FFF2-40B4-BE49-F238E27FC236}">
                <a16:creationId xmlns:a16="http://schemas.microsoft.com/office/drawing/2014/main" id="{4E284BBE-8267-6043-96C5-5F91193EB6B2}"/>
              </a:ext>
            </a:extLst>
          </p:cNvPr>
          <p:cNvPicPr>
            <a:picLocks noChangeAspect="1"/>
          </p:cNvPicPr>
          <p:nvPr/>
        </p:nvPicPr>
        <p:blipFill rotWithShape="1">
          <a:blip r:embed="rId8"/>
          <a:srcRect b="16901"/>
          <a:stretch/>
        </p:blipFill>
        <p:spPr>
          <a:xfrm>
            <a:off x="3793539" y="3200081"/>
            <a:ext cx="762000" cy="225380"/>
          </a:xfrm>
          <a:prstGeom prst="rect">
            <a:avLst/>
          </a:prstGeom>
        </p:spPr>
      </p:pic>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9" name="object 3">
            <a:extLst>
              <a:ext uri="{FF2B5EF4-FFF2-40B4-BE49-F238E27FC236}">
                <a16:creationId xmlns:a16="http://schemas.microsoft.com/office/drawing/2014/main" id="{5C66983B-4FB7-6E41-901C-B6700F481B43}"/>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9"/>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(1)</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028449"/>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Hardware virtualization (not used by containers!)</a:t>
            </a:r>
          </a:p>
          <a:p>
            <a:pPr marL="578863" lvl="1" indent="-115260">
              <a:spcBef>
                <a:spcPts val="328"/>
              </a:spcBef>
              <a:buClr>
                <a:srgbClr val="A9A57C"/>
              </a:buClr>
              <a:buChar char="•"/>
              <a:tabLst>
                <a:tab pos="121663" algn="l"/>
              </a:tabLst>
            </a:pPr>
            <a:r>
              <a:rPr lang="en-US" sz="1050" dirty="0">
                <a:latin typeface="Arial"/>
                <a:cs typeface="Arial"/>
              </a:rPr>
              <a:t>Can run many OS’s on same hardware (machine)</a:t>
            </a:r>
          </a:p>
          <a:p>
            <a:pPr marL="578863" lvl="1" indent="-115260">
              <a:spcBef>
                <a:spcPts val="328"/>
              </a:spcBef>
              <a:buClr>
                <a:srgbClr val="A9A57C"/>
              </a:buClr>
              <a:buChar char="•"/>
              <a:tabLst>
                <a:tab pos="121663" algn="l"/>
              </a:tabLst>
            </a:pPr>
            <a:r>
              <a:rPr lang="en-US" sz="1050" dirty="0">
                <a:latin typeface="Arial"/>
                <a:cs typeface="Arial"/>
              </a:rPr>
              <a:t>E.g., </a:t>
            </a:r>
            <a:r>
              <a:rPr lang="en-US" sz="1050" dirty="0" err="1">
                <a:latin typeface="Arial"/>
                <a:cs typeface="Arial"/>
              </a:rPr>
              <a:t>VirtualBox</a:t>
            </a:r>
            <a:r>
              <a:rPr lang="en-US" sz="1050" dirty="0">
                <a:latin typeface="Arial"/>
                <a:cs typeface="Arial"/>
              </a:rPr>
              <a:t>, VMWare</a:t>
            </a:r>
            <a:endParaRPr lang="en-US" sz="1210" dirty="0">
              <a:latin typeface="Arial"/>
              <a:cs typeface="Arial"/>
            </a:endParaRPr>
          </a:p>
          <a:p>
            <a:pPr marL="578863" lvl="1" indent="-115260">
              <a:spcBef>
                <a:spcPts val="328"/>
              </a:spcBef>
              <a:buClr>
                <a:srgbClr val="A9A57C"/>
              </a:buClr>
              <a:buChar char="•"/>
              <a:tabLst>
                <a:tab pos="121663" algn="l"/>
              </a:tabLst>
            </a:pPr>
            <a:endParaRPr lang="en-US" sz="1050" dirty="0">
              <a:latin typeface="Arial"/>
              <a:cs typeface="Arial"/>
            </a:endParaRPr>
          </a:p>
          <a:p>
            <a:pPr marL="6403">
              <a:spcBef>
                <a:spcPts val="328"/>
              </a:spcBef>
              <a:buClr>
                <a:srgbClr val="A9A57C"/>
              </a:buClr>
              <a:tabLst>
                <a:tab pos="121663" algn="l"/>
              </a:tabLst>
            </a:pPr>
            <a:endParaRPr lang="en-US" sz="1050" dirty="0">
              <a:latin typeface="Arial"/>
              <a:cs typeface="Arial"/>
            </a:endParaRPr>
          </a:p>
        </p:txBody>
      </p:sp>
      <p:sp>
        <p:nvSpPr>
          <p:cNvPr id="11" name="TextBox 10">
            <a:extLst>
              <a:ext uri="{FF2B5EF4-FFF2-40B4-BE49-F238E27FC236}">
                <a16:creationId xmlns:a16="http://schemas.microsoft.com/office/drawing/2014/main" id="{DE4F49A8-9025-D745-894D-78E47AC02A10}"/>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3" name="Picture 2">
            <a:extLst>
              <a:ext uri="{FF2B5EF4-FFF2-40B4-BE49-F238E27FC236}">
                <a16:creationId xmlns:a16="http://schemas.microsoft.com/office/drawing/2014/main" id="{FFD23957-C97B-AE4A-B2AF-3E61EBEC8576}"/>
              </a:ext>
            </a:extLst>
          </p:cNvPr>
          <p:cNvPicPr>
            <a:picLocks noChangeAspect="1"/>
          </p:cNvPicPr>
          <p:nvPr/>
        </p:nvPicPr>
        <p:blipFill rotWithShape="1">
          <a:blip r:embed="rId2">
            <a:extLst>
              <a:ext uri="{28A0092B-C50C-407E-A947-70E740481C1C}">
                <a14:useLocalDpi xmlns:a14="http://schemas.microsoft.com/office/drawing/2010/main" val="0"/>
              </a:ext>
            </a:extLst>
          </a:blip>
          <a:srcRect r="42379" b="38250"/>
          <a:stretch/>
        </p:blipFill>
        <p:spPr>
          <a:xfrm>
            <a:off x="2925041" y="1409666"/>
            <a:ext cx="1295400" cy="1465734"/>
          </a:xfrm>
          <a:prstGeom prst="rect">
            <a:avLst/>
          </a:prstGeom>
          <a:ln>
            <a:solidFill>
              <a:schemeClr val="tx1"/>
            </a:solidFill>
          </a:ln>
        </p:spPr>
      </p:pic>
      <p:sp>
        <p:nvSpPr>
          <p:cNvPr id="8" name="Date Placeholder 5">
            <a:extLst>
              <a:ext uri="{FF2B5EF4-FFF2-40B4-BE49-F238E27FC236}">
                <a16:creationId xmlns:a16="http://schemas.microsoft.com/office/drawing/2014/main" id="{02055745-330E-B141-80B5-EFEAD794BBE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10" name="Picture 9">
            <a:extLst>
              <a:ext uri="{FF2B5EF4-FFF2-40B4-BE49-F238E27FC236}">
                <a16:creationId xmlns:a16="http://schemas.microsoft.com/office/drawing/2014/main" id="{2FE4384B-600D-E648-813E-A5696F59A529}"/>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12" name="Straight Connector 11">
            <a:extLst>
              <a:ext uri="{FF2B5EF4-FFF2-40B4-BE49-F238E27FC236}">
                <a16:creationId xmlns:a16="http://schemas.microsoft.com/office/drawing/2014/main" id="{1128BBC4-8BC3-8340-A187-735E07D7F589}"/>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38810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Virtualization (2)</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989977"/>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210" dirty="0">
                <a:solidFill>
                  <a:srgbClr val="2F2B20"/>
                </a:solidFill>
                <a:latin typeface="Arial"/>
                <a:cs typeface="Arial"/>
              </a:rPr>
              <a:t>OS-level virtualization (used by containers!)</a:t>
            </a:r>
          </a:p>
          <a:p>
            <a:pPr marL="578863" lvl="1" indent="-115260">
              <a:spcBef>
                <a:spcPts val="328"/>
              </a:spcBef>
              <a:buClr>
                <a:srgbClr val="A9A57C"/>
              </a:buClr>
              <a:buChar char="•"/>
              <a:tabLst>
                <a:tab pos="121663" algn="l"/>
              </a:tabLst>
            </a:pPr>
            <a:r>
              <a:rPr lang="en-US" sz="1050" dirty="0">
                <a:latin typeface="Arial"/>
                <a:cs typeface="Arial"/>
              </a:rPr>
              <a:t>Can run many isolated OS instances (guests) under a server OS (host) </a:t>
            </a:r>
          </a:p>
          <a:p>
            <a:pPr marL="578863" lvl="1" indent="-115260">
              <a:spcBef>
                <a:spcPts val="328"/>
              </a:spcBef>
              <a:buClr>
                <a:srgbClr val="A9A57C"/>
              </a:buClr>
              <a:buChar char="•"/>
              <a:tabLst>
                <a:tab pos="121663" algn="l"/>
              </a:tabLst>
            </a:pPr>
            <a:r>
              <a:rPr lang="en-US" sz="1050" dirty="0">
                <a:latin typeface="Arial"/>
                <a:cs typeface="Arial"/>
              </a:rPr>
              <a:t>Also called containers</a:t>
            </a:r>
          </a:p>
          <a:p>
            <a:pPr marL="578863" lvl="1" indent="-115260">
              <a:spcBef>
                <a:spcPts val="328"/>
              </a:spcBef>
              <a:buClr>
                <a:srgbClr val="A9A57C"/>
              </a:buClr>
              <a:buChar char="•"/>
              <a:tabLst>
                <a:tab pos="121663" algn="l"/>
              </a:tabLst>
            </a:pPr>
            <a:r>
              <a:rPr lang="en-US" sz="1050" dirty="0">
                <a:latin typeface="Arial"/>
                <a:cs typeface="Arial"/>
              </a:rPr>
              <a:t>E.g., Docker, Singularity </a:t>
            </a:r>
          </a:p>
        </p:txBody>
      </p:sp>
      <p:sp>
        <p:nvSpPr>
          <p:cNvPr id="11" name="TextBox 10">
            <a:extLst>
              <a:ext uri="{FF2B5EF4-FFF2-40B4-BE49-F238E27FC236}">
                <a16:creationId xmlns:a16="http://schemas.microsoft.com/office/drawing/2014/main" id="{A7E57619-2E32-F346-A475-6C5B518D5F4C}"/>
              </a:ext>
            </a:extLst>
          </p:cNvPr>
          <p:cNvSpPr txBox="1"/>
          <p:nvPr/>
        </p:nvSpPr>
        <p:spPr>
          <a:xfrm>
            <a:off x="2914650" y="2962434"/>
            <a:ext cx="1615786" cy="184666"/>
          </a:xfrm>
          <a:prstGeom prst="rect">
            <a:avLst/>
          </a:prstGeom>
          <a:noFill/>
        </p:spPr>
        <p:txBody>
          <a:bodyPr wrap="square" rtlCol="0">
            <a:spAutoFit/>
          </a:bodyPr>
          <a:lstStyle/>
          <a:p>
            <a:r>
              <a:rPr lang="en-US" sz="600" i="1" dirty="0"/>
              <a:t>Material courtesy: M. </a:t>
            </a:r>
            <a:r>
              <a:rPr lang="en-US" sz="600" i="1" dirty="0" err="1"/>
              <a:t>Cuma</a:t>
            </a:r>
            <a:r>
              <a:rPr lang="en-US" sz="600" i="1" dirty="0"/>
              <a:t>, U. Utah</a:t>
            </a:r>
          </a:p>
        </p:txBody>
      </p:sp>
      <p:pic>
        <p:nvPicPr>
          <p:cNvPr id="12" name="Picture 11">
            <a:extLst>
              <a:ext uri="{FF2B5EF4-FFF2-40B4-BE49-F238E27FC236}">
                <a16:creationId xmlns:a16="http://schemas.microsoft.com/office/drawing/2014/main" id="{28FD79A2-3669-044B-95AB-C372BDA55791}"/>
              </a:ext>
            </a:extLst>
          </p:cNvPr>
          <p:cNvPicPr>
            <a:picLocks noChangeAspect="1"/>
          </p:cNvPicPr>
          <p:nvPr/>
        </p:nvPicPr>
        <p:blipFill rotWithShape="1">
          <a:blip r:embed="rId2">
            <a:extLst>
              <a:ext uri="{28A0092B-C50C-407E-A947-70E740481C1C}">
                <a14:useLocalDpi xmlns:a14="http://schemas.microsoft.com/office/drawing/2010/main" val="0"/>
              </a:ext>
            </a:extLst>
          </a:blip>
          <a:srcRect l="44910" t="51728" r="781" b="141"/>
          <a:stretch/>
        </p:blipFill>
        <p:spPr>
          <a:xfrm>
            <a:off x="2609850" y="1452973"/>
            <a:ext cx="1544782" cy="1445498"/>
          </a:xfrm>
          <a:prstGeom prst="rect">
            <a:avLst/>
          </a:prstGeom>
          <a:ln>
            <a:solidFill>
              <a:schemeClr val="tx1"/>
            </a:solidFill>
          </a:ln>
        </p:spPr>
      </p:pic>
      <p:sp>
        <p:nvSpPr>
          <p:cNvPr id="17" name="object 3">
            <a:extLst>
              <a:ext uri="{FF2B5EF4-FFF2-40B4-BE49-F238E27FC236}">
                <a16:creationId xmlns:a16="http://schemas.microsoft.com/office/drawing/2014/main" id="{53336F43-6791-2348-B330-A8F6E0960929}"/>
              </a:ext>
            </a:extLst>
          </p:cNvPr>
          <p:cNvSpPr txBox="1"/>
          <p:nvPr/>
        </p:nvSpPr>
        <p:spPr>
          <a:xfrm>
            <a:off x="-51523" y="2238737"/>
            <a:ext cx="2428009" cy="596023"/>
          </a:xfrm>
          <a:prstGeom prst="rect">
            <a:avLst/>
          </a:prstGeom>
        </p:spPr>
        <p:txBody>
          <a:bodyPr vert="horz" wrap="square" lIns="0" tIns="41619" rIns="0" bIns="0" rtlCol="0">
            <a:spAutoFit/>
          </a:bodyPr>
          <a:lstStyle/>
          <a:p>
            <a:pPr marL="463603" lvl="1">
              <a:spcBef>
                <a:spcPts val="328"/>
              </a:spcBef>
              <a:buClr>
                <a:srgbClr val="A9A57C"/>
              </a:buClr>
              <a:tabLst>
                <a:tab pos="121663" algn="l"/>
              </a:tabLst>
            </a:pPr>
            <a:r>
              <a:rPr lang="en-US" sz="900" i="1" dirty="0">
                <a:latin typeface="Arial"/>
                <a:cs typeface="Arial"/>
              </a:rPr>
              <a:t>Best of both worlds: isolated environment that user wants, but can leverage host OS resources (network, I/O partitions, etc.)</a:t>
            </a:r>
          </a:p>
        </p:txBody>
      </p:sp>
      <p:sp>
        <p:nvSpPr>
          <p:cNvPr id="10" name="Date Placeholder 5">
            <a:extLst>
              <a:ext uri="{FF2B5EF4-FFF2-40B4-BE49-F238E27FC236}">
                <a16:creationId xmlns:a16="http://schemas.microsoft.com/office/drawing/2014/main" id="{36291833-08CA-4148-B69A-9328B072885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14" name="Picture 13">
            <a:extLst>
              <a:ext uri="{FF2B5EF4-FFF2-40B4-BE49-F238E27FC236}">
                <a16:creationId xmlns:a16="http://schemas.microsoft.com/office/drawing/2014/main" id="{E22FB162-9325-4E4B-9965-26E42222B652}"/>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10337209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194922"/>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Well established – largest user base</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663" indent="-115260">
              <a:spcBef>
                <a:spcPts val="328"/>
              </a:spcBef>
              <a:buClr>
                <a:srgbClr val="A9A57C"/>
              </a:buClr>
              <a:buChar char="•"/>
              <a:tabLst>
                <a:tab pos="121663" algn="l"/>
              </a:tabLst>
            </a:pPr>
            <a:r>
              <a:rPr lang="en-US" sz="1210" dirty="0" err="1">
                <a:solidFill>
                  <a:srgbClr val="2F2B20"/>
                </a:solidFill>
                <a:latin typeface="Arial"/>
                <a:cs typeface="Arial"/>
              </a:rPr>
              <a:t>Charliecloud</a:t>
            </a:r>
            <a:r>
              <a:rPr lang="en-US" sz="1210" dirty="0">
                <a:solidFill>
                  <a:srgbClr val="2F2B20"/>
                </a:solidFill>
                <a:latin typeface="Arial"/>
                <a:cs typeface="Arial"/>
              </a:rPr>
              <a:t>; Shifter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Designed for HPC</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Based on Docker</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Less user-friendly</a:t>
            </a:r>
            <a:endParaRPr lang="en-US" sz="1210" dirty="0">
              <a:solidFill>
                <a:srgbClr val="2F2B20"/>
              </a:solidFill>
              <a:latin typeface="Arial"/>
              <a:cs typeface="Arial"/>
            </a:endParaRPr>
          </a:p>
          <a:p>
            <a:pPr marL="121663" indent="-115260">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Primary focus of today’s tutorial</a:t>
            </a:r>
          </a:p>
          <a:p>
            <a:pPr marL="578863" lvl="1" indent="-115260">
              <a:spcBef>
                <a:spcPts val="328"/>
              </a:spcBef>
              <a:buClr>
                <a:srgbClr val="A9A57C"/>
              </a:buClr>
              <a:buChar char="•"/>
              <a:tabLst>
                <a:tab pos="121663" algn="l"/>
              </a:tabLst>
            </a:pPr>
            <a:r>
              <a:rPr lang="en-US" sz="800" dirty="0">
                <a:solidFill>
                  <a:srgbClr val="2F2B20"/>
                </a:solidFill>
                <a:latin typeface="Arial"/>
                <a:cs typeface="Arial"/>
              </a:rPr>
              <a:t>More info on next slide…</a:t>
            </a:r>
          </a:p>
          <a:p>
            <a:pPr marL="121663" indent="-115260">
              <a:spcBef>
                <a:spcPts val="328"/>
              </a:spcBef>
              <a:buClr>
                <a:srgbClr val="A9A57C"/>
              </a:buClr>
              <a:buChar char="•"/>
              <a:tabLst>
                <a:tab pos="121663" algn="l"/>
              </a:tabLst>
            </a:pPr>
            <a:endParaRPr lang="en-US" sz="1210" dirty="0">
              <a:solidFill>
                <a:srgbClr val="2F2B20"/>
              </a:solidFill>
              <a:latin typeface="Arial"/>
              <a:cs typeface="Arial"/>
            </a:endParaRP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9948" y="2146544"/>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08772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sp>
        <p:nvSpPr>
          <p:cNvPr id="6" name="Date Placeholder 5">
            <a:extLst>
              <a:ext uri="{FF2B5EF4-FFF2-40B4-BE49-F238E27FC236}">
                <a16:creationId xmlns:a16="http://schemas.microsoft.com/office/drawing/2014/main" id="{8D512974-D212-5B4D-9A8E-F75B5C3A6C8F}"/>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8" name="Picture 7">
            <a:extLst>
              <a:ext uri="{FF2B5EF4-FFF2-40B4-BE49-F238E27FC236}">
                <a16:creationId xmlns:a16="http://schemas.microsoft.com/office/drawing/2014/main" id="{317E1825-5699-FA47-8A53-04169860B7C0}"/>
              </a:ext>
            </a:extLst>
          </p:cNvPr>
          <p:cNvPicPr>
            <a:picLocks noChangeAspect="1"/>
          </p:cNvPicPr>
          <p:nvPr/>
        </p:nvPicPr>
        <p:blipFill rotWithShape="1">
          <a:blip r:embed="rId2"/>
          <a:srcRect b="16901"/>
          <a:stretch/>
        </p:blipFill>
        <p:spPr>
          <a:xfrm>
            <a:off x="3793539" y="3200081"/>
            <a:ext cx="762000" cy="225380"/>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spc="0" dirty="0"/>
              <a:t>5/23/19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spTree>
    <p:extLst>
      <p:ext uri="{BB962C8B-B14F-4D97-AF65-F5344CB8AC3E}">
        <p14:creationId xmlns:p14="http://schemas.microsoft.com/office/powerpoint/2010/main" val="2580753750"/>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14958</TotalTime>
  <Words>3794</Words>
  <Application>Microsoft Macintosh PowerPoint</Application>
  <PresentationFormat>Custom</PresentationFormat>
  <Paragraphs>603</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Courier</vt:lpstr>
      <vt:lpstr>Courier New</vt:lpstr>
      <vt:lpstr>Helvetica Neue</vt:lpstr>
      <vt:lpstr>Tahoma</vt:lpstr>
      <vt:lpstr>Times New Roman</vt:lpstr>
      <vt:lpstr>Office Theme</vt:lpstr>
      <vt:lpstr>PowerPoint Presentation</vt:lpstr>
      <vt:lpstr>Outline</vt:lpstr>
      <vt:lpstr>Introduction to Containers</vt:lpstr>
      <vt:lpstr>What is a container?</vt:lpstr>
      <vt:lpstr>Virtualization (1)</vt:lpstr>
      <vt:lpstr>Virtualization (2)</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Hands-on Examples</vt:lpstr>
      <vt:lpstr>Logging in</vt:lpstr>
      <vt:lpstr>Getting on a compute node</vt:lpstr>
      <vt:lpstr>Navigating</vt:lpstr>
      <vt:lpstr>Go to the example directory</vt:lpstr>
      <vt:lpstr>Running a container from Singularity Hub</vt:lpstr>
      <vt:lpstr>Running a container from Docker Hub</vt:lpstr>
      <vt:lpstr>Running a container from Docker Hub (2)</vt:lpstr>
      <vt:lpstr>Running an MPI container</vt:lpstr>
      <vt:lpstr>Binding directories</vt:lpstr>
      <vt:lpstr>Notes: MPI and GPUs</vt:lpstr>
      <vt:lpstr>Notes: MPI-enabled containers</vt:lpstr>
      <vt:lpstr>Running containers on GPUs</vt:lpstr>
      <vt:lpstr>/\/\/  BREAK  /\/\/</vt:lpstr>
      <vt:lpstr>Review</vt:lpstr>
      <vt:lpstr>Building containers</vt:lpstr>
      <vt:lpstr>There are 3 ways to build a Singularity container</vt:lpstr>
      <vt:lpstr>What is a recipe?</vt:lpstr>
      <vt:lpstr>Container Formats</vt:lpstr>
      <vt:lpstr>1. Building a container interactively</vt:lpstr>
      <vt:lpstr>2. Building a container on Singularity Hub (basic steps)</vt:lpstr>
      <vt:lpstr>Hands-on Example</vt:lpstr>
      <vt:lpstr>Logging in</vt:lpstr>
      <vt:lpstr>Getting on a compute node</vt:lpstr>
      <vt:lpstr>Go to the example directory </vt:lpstr>
      <vt:lpstr>Prepare and upload your recipe</vt:lpstr>
      <vt:lpstr>Build your container on ‘shub’</vt:lpstr>
      <vt:lpstr>Now pull your container from ‘shub’ and run it! </vt:lpstr>
      <vt:lpstr>3. Building a container with Sylabs Remote Builder (demo)</vt:lpstr>
      <vt:lpstr>Troubleshooting &amp; Caveats</vt:lpstr>
      <vt:lpstr>Troubleshooting (1)</vt:lpstr>
      <vt:lpstr>Troubleshooting (2)</vt:lpstr>
      <vt:lpstr>Caveats (1)</vt:lpstr>
      <vt:lpstr>Caveats (2): Moving containers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194</cp:revision>
  <cp:lastPrinted>2018-03-07T22:12:57Z</cp:lastPrinted>
  <dcterms:created xsi:type="dcterms:W3CDTF">2018-02-28T04:20:27Z</dcterms:created>
  <dcterms:modified xsi:type="dcterms:W3CDTF">2019-05-22T22:34:22Z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